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4" r:id="rId1"/>
  </p:sldMasterIdLst>
  <p:notesMasterIdLst>
    <p:notesMasterId r:id="rId38"/>
  </p:notesMasterIdLst>
  <p:sldIdLst>
    <p:sldId id="303" r:id="rId2"/>
    <p:sldId id="282" r:id="rId3"/>
    <p:sldId id="280" r:id="rId4"/>
    <p:sldId id="285" r:id="rId5"/>
    <p:sldId id="284" r:id="rId6"/>
    <p:sldId id="281" r:id="rId7"/>
    <p:sldId id="283" r:id="rId8"/>
    <p:sldId id="286" r:id="rId9"/>
    <p:sldId id="287" r:id="rId10"/>
    <p:sldId id="289" r:id="rId11"/>
    <p:sldId id="299" r:id="rId12"/>
    <p:sldId id="292" r:id="rId13"/>
    <p:sldId id="291" r:id="rId14"/>
    <p:sldId id="294" r:id="rId15"/>
    <p:sldId id="258" r:id="rId16"/>
    <p:sldId id="259" r:id="rId17"/>
    <p:sldId id="290" r:id="rId18"/>
    <p:sldId id="304" r:id="rId19"/>
    <p:sldId id="260" r:id="rId20"/>
    <p:sldId id="261" r:id="rId21"/>
    <p:sldId id="262" r:id="rId22"/>
    <p:sldId id="263" r:id="rId23"/>
    <p:sldId id="295" r:id="rId24"/>
    <p:sldId id="268" r:id="rId25"/>
    <p:sldId id="269" r:id="rId26"/>
    <p:sldId id="270" r:id="rId27"/>
    <p:sldId id="296" r:id="rId28"/>
    <p:sldId id="288" r:id="rId29"/>
    <p:sldId id="297" r:id="rId30"/>
    <p:sldId id="302" r:id="rId31"/>
    <p:sldId id="298" r:id="rId32"/>
    <p:sldId id="300" r:id="rId33"/>
    <p:sldId id="301" r:id="rId34"/>
    <p:sldId id="279" r:id="rId35"/>
    <p:sldId id="305" r:id="rId36"/>
    <p:sldId id="306" r:id="rId37"/>
  </p:sldIdLst>
  <p:sldSz cx="9144000" cy="6858000" type="screen4x3"/>
  <p:notesSz cx="6858000" cy="9144000"/>
  <p:embeddedFontLst>
    <p:embeddedFont>
      <p:font typeface="Gill Sans MT" panose="020B0502020104020203" pitchFamily="34" charset="0"/>
      <p:regular r:id="rId39"/>
      <p:bold r:id="rId40"/>
      <p:italic r:id="rId41"/>
      <p:boldItalic r:id="rId42"/>
    </p:embeddedFont>
    <p:embeddedFont>
      <p:font typeface="Source Sans Pro" panose="020B0604020202020204" charset="0"/>
      <p:regular r:id="rId43"/>
      <p:bold r:id="rId44"/>
      <p:italic r:id="rId45"/>
      <p:boldItalic r:id="rId46"/>
    </p:embeddedFont>
    <p:embeddedFont>
      <p:font typeface="Comic Sans MS" panose="030F0702030302020204" pitchFamily="66" charset="0"/>
      <p:regular r:id="rId47"/>
      <p:bold r:id="rId48"/>
      <p:italic r:id="rId49"/>
      <p:boldItalic r:id="rId50"/>
    </p:embeddedFont>
    <p:embeddedFont>
      <p:font typeface="ＭＳ Ｐゴシック" panose="020B0600070205080204" pitchFamily="34" charset="-128"/>
      <p:regular r:id="rId51"/>
    </p:embeddedFont>
    <p:embeddedFont>
      <p:font typeface="Libre Baskerville" panose="020B0604020202020204" charset="0"/>
      <p:regular r:id="rId52"/>
      <p:bold r:id="rId53"/>
      <p:italic r:id="rId54"/>
    </p:embeddedFont>
    <p:embeddedFont>
      <p:font typeface="Bookman Old Style" panose="02050604050505020204" pitchFamily="18" charset="0"/>
      <p:regular r:id="rId55"/>
      <p:bold r:id="rId56"/>
      <p:italic r:id="rId57"/>
      <p:boldItalic r:id="rId58"/>
    </p:embeddedFont>
    <p:embeddedFont>
      <p:font typeface="Wingdings 3" panose="05040102010807070707" pitchFamily="18" charset="2"/>
      <p:regular r:id="rId59"/>
    </p:embeddedFont>
    <p:embeddedFont>
      <p:font typeface="Calibri" panose="020F0502020204030204" pitchFamily="34" charset="0"/>
      <p:regular r:id="rId60"/>
      <p:bold r:id="rId61"/>
      <p:italic r:id="rId62"/>
      <p:boldItalic r:id="rId63"/>
    </p:embeddedFont>
    <p:embeddedFont>
      <p:font typeface="Perpetua" panose="02020502060401020303" pitchFamily="18"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FF99FF"/>
    <a:srgbClr val="FF66CC"/>
    <a:srgbClr val="00A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04346FE-CE38-4A5D-835C-AD54A095F963}">
  <a:tblStyle styleId="{104346FE-CE38-4A5D-835C-AD54A095F963}" styleName="Table_0">
    <a:wholeTbl>
      <a:tcTxStyle b="off" i="off">
        <a:font>
          <a:latin typeface="Perpetua"/>
          <a:ea typeface="Perpetua"/>
          <a:cs typeface="Perpetu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7E8E7"/>
          </a:solidFill>
        </a:fill>
      </a:tcStyle>
    </a:wholeTbl>
    <a:band1H>
      <a:tcStyle>
        <a:tcBdr/>
        <a:fill>
          <a:solidFill>
            <a:srgbClr val="EFCECA"/>
          </a:solidFill>
        </a:fill>
      </a:tcStyle>
    </a:band1H>
    <a:band1V>
      <a:tcStyle>
        <a:tcBdr/>
        <a:fill>
          <a:solidFill>
            <a:srgbClr val="EFCECA"/>
          </a:solidFill>
        </a:fill>
      </a:tcStyle>
    </a:band1V>
    <a:lastCol>
      <a:tcTxStyle b="on" i="off">
        <a:font>
          <a:latin typeface="Perpetua"/>
          <a:ea typeface="Perpetua"/>
          <a:cs typeface="Perpetua"/>
        </a:font>
        <a:schemeClr val="lt1"/>
      </a:tcTxStyle>
      <a:tcStyle>
        <a:tcBdr/>
        <a:fill>
          <a:solidFill>
            <a:schemeClr val="accent1"/>
          </a:solidFill>
        </a:fill>
      </a:tcStyle>
    </a:lastCol>
    <a:firstCol>
      <a:tcTxStyle b="on" i="off">
        <a:font>
          <a:latin typeface="Perpetua"/>
          <a:ea typeface="Perpetua"/>
          <a:cs typeface="Perpetua"/>
        </a:font>
        <a:schemeClr val="lt1"/>
      </a:tcTxStyle>
      <a:tcStyle>
        <a:tcBdr/>
        <a:fill>
          <a:solidFill>
            <a:schemeClr val="accent1"/>
          </a:solidFill>
        </a:fill>
      </a:tcStyle>
    </a:firstCol>
    <a:lastRow>
      <a:tcTxStyle b="on" i="off">
        <a:font>
          <a:latin typeface="Perpetua"/>
          <a:ea typeface="Perpetua"/>
          <a:cs typeface="Perpetu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Perpetua"/>
          <a:ea typeface="Perpetua"/>
          <a:cs typeface="Perpetu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059" autoAdjust="0"/>
    <p:restoredTop sz="80810" autoAdjust="0"/>
  </p:normalViewPr>
  <p:slideViewPr>
    <p:cSldViewPr>
      <p:cViewPr>
        <p:scale>
          <a:sx n="50" d="100"/>
          <a:sy n="50" d="100"/>
        </p:scale>
        <p:origin x="-4056" y="-103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9FCB2-E838-42B1-A825-5EAF9E5817D3}" type="doc">
      <dgm:prSet loTypeId="urn:microsoft.com/office/officeart/2005/8/layout/arrow2" loCatId="process" qsTypeId="urn:microsoft.com/office/officeart/2005/8/quickstyle/simple1" qsCatId="simple" csTypeId="urn:microsoft.com/office/officeart/2005/8/colors/colorful1#1" csCatId="colorful" phldr="1"/>
      <dgm:spPr/>
      <dgm:t>
        <a:bodyPr/>
        <a:lstStyle/>
        <a:p>
          <a:endParaRPr lang="it-IT"/>
        </a:p>
      </dgm:t>
    </dgm:pt>
    <dgm:pt modelId="{3C166337-2E1B-4632-87E4-A76DA9084C69}">
      <dgm:prSet phldrT="[Testo]" custT="1"/>
      <dgm:spPr/>
      <dgm:t>
        <a:bodyPr/>
        <a:lstStyle/>
        <a:p>
          <a:r>
            <a:rPr lang="it-IT" sz="2400" dirty="0" smtClean="0">
              <a:latin typeface="+mn-lt"/>
            </a:rPr>
            <a:t>Neonato</a:t>
          </a:r>
          <a:endParaRPr lang="it-IT" sz="2400" dirty="0">
            <a:latin typeface="+mn-lt"/>
          </a:endParaRPr>
        </a:p>
      </dgm:t>
    </dgm:pt>
    <dgm:pt modelId="{9FE294AB-9F79-448B-A902-C0B6943EDC09}" type="sibTrans" cxnId="{01C64044-70D6-43F4-9226-DD5ED293183E}">
      <dgm:prSet/>
      <dgm:spPr/>
      <dgm:t>
        <a:bodyPr/>
        <a:lstStyle/>
        <a:p>
          <a:endParaRPr lang="it-IT"/>
        </a:p>
      </dgm:t>
    </dgm:pt>
    <dgm:pt modelId="{BAEC8708-4B43-48D9-A559-0EDE6C49EEDE}" type="parTrans" cxnId="{01C64044-70D6-43F4-9226-DD5ED293183E}">
      <dgm:prSet/>
      <dgm:spPr/>
      <dgm:t>
        <a:bodyPr/>
        <a:lstStyle/>
        <a:p>
          <a:endParaRPr lang="it-IT"/>
        </a:p>
      </dgm:t>
    </dgm:pt>
    <dgm:pt modelId="{A46B28BA-81D3-4163-9DA8-593A6B38D293}">
      <dgm:prSet phldrT="[Testo]" custT="1"/>
      <dgm:spPr/>
      <dgm:t>
        <a:bodyPr/>
        <a:lstStyle/>
        <a:p>
          <a:r>
            <a:rPr lang="it-IT" sz="2400" dirty="0" smtClean="0"/>
            <a:t>Feto</a:t>
          </a:r>
          <a:endParaRPr lang="it-IT" sz="2400" dirty="0"/>
        </a:p>
      </dgm:t>
    </dgm:pt>
    <dgm:pt modelId="{E9F5A3FB-D9BD-43C9-B516-46DF4646DEAC}" type="parTrans" cxnId="{6D920CCD-C681-4C6E-A67E-3C2EDD8551EE}">
      <dgm:prSet/>
      <dgm:spPr/>
      <dgm:t>
        <a:bodyPr/>
        <a:lstStyle/>
        <a:p>
          <a:endParaRPr lang="it-IT"/>
        </a:p>
      </dgm:t>
    </dgm:pt>
    <dgm:pt modelId="{E1A51876-F374-476A-8EEE-AA85A93B0EED}" type="sibTrans" cxnId="{6D920CCD-C681-4C6E-A67E-3C2EDD8551EE}">
      <dgm:prSet/>
      <dgm:spPr/>
      <dgm:t>
        <a:bodyPr/>
        <a:lstStyle/>
        <a:p>
          <a:endParaRPr lang="it-IT"/>
        </a:p>
      </dgm:t>
    </dgm:pt>
    <dgm:pt modelId="{EDD5331E-8AAB-4C50-8732-5659FDC827AF}" type="pres">
      <dgm:prSet presAssocID="{1E39FCB2-E838-42B1-A825-5EAF9E5817D3}" presName="arrowDiagram" presStyleCnt="0">
        <dgm:presLayoutVars>
          <dgm:chMax val="5"/>
          <dgm:dir/>
          <dgm:resizeHandles val="exact"/>
        </dgm:presLayoutVars>
      </dgm:prSet>
      <dgm:spPr/>
      <dgm:t>
        <a:bodyPr/>
        <a:lstStyle/>
        <a:p>
          <a:endParaRPr lang="it-IT"/>
        </a:p>
      </dgm:t>
    </dgm:pt>
    <dgm:pt modelId="{04BC89CD-D9DB-456F-982D-205FC7B574EF}" type="pres">
      <dgm:prSet presAssocID="{1E39FCB2-E838-42B1-A825-5EAF9E5817D3}" presName="arrow" presStyleLbl="bgShp" presStyleIdx="0" presStyleCnt="1" custScaleX="108914" custScaleY="100000" custLinFactNeighborX="-7217" custLinFactNeighborY="-1754"/>
      <dgm:spPr/>
    </dgm:pt>
    <dgm:pt modelId="{7CA2874B-8469-46DC-ABCE-4CDA8805C713}" type="pres">
      <dgm:prSet presAssocID="{1E39FCB2-E838-42B1-A825-5EAF9E5817D3}" presName="arrowDiagram2" presStyleCnt="0"/>
      <dgm:spPr/>
    </dgm:pt>
    <dgm:pt modelId="{B99B33BF-4092-4911-B9CB-AE73C677D374}" type="pres">
      <dgm:prSet presAssocID="{A46B28BA-81D3-4163-9DA8-593A6B38D293}" presName="bullet2a" presStyleLbl="node1" presStyleIdx="0" presStyleCnt="2"/>
      <dgm:spPr/>
    </dgm:pt>
    <dgm:pt modelId="{A93774B1-05BE-4BD5-AAF7-0943FFFC7D18}" type="pres">
      <dgm:prSet presAssocID="{A46B28BA-81D3-4163-9DA8-593A6B38D293}" presName="textBox2a" presStyleLbl="revTx" presStyleIdx="0" presStyleCnt="2">
        <dgm:presLayoutVars>
          <dgm:bulletEnabled val="1"/>
        </dgm:presLayoutVars>
      </dgm:prSet>
      <dgm:spPr/>
      <dgm:t>
        <a:bodyPr/>
        <a:lstStyle/>
        <a:p>
          <a:endParaRPr lang="it-IT"/>
        </a:p>
      </dgm:t>
    </dgm:pt>
    <dgm:pt modelId="{73CA01E3-5F47-49B4-A615-246CFA10A417}" type="pres">
      <dgm:prSet presAssocID="{3C166337-2E1B-4632-87E4-A76DA9084C69}" presName="bullet2b" presStyleLbl="node1" presStyleIdx="1" presStyleCnt="2"/>
      <dgm:spPr/>
    </dgm:pt>
    <dgm:pt modelId="{BC3BA336-EE55-4A33-8AA4-B78D3AA9057A}" type="pres">
      <dgm:prSet presAssocID="{3C166337-2E1B-4632-87E4-A76DA9084C69}" presName="textBox2b" presStyleLbl="revTx" presStyleIdx="1" presStyleCnt="2">
        <dgm:presLayoutVars>
          <dgm:bulletEnabled val="1"/>
        </dgm:presLayoutVars>
      </dgm:prSet>
      <dgm:spPr/>
      <dgm:t>
        <a:bodyPr/>
        <a:lstStyle/>
        <a:p>
          <a:endParaRPr lang="it-IT"/>
        </a:p>
      </dgm:t>
    </dgm:pt>
  </dgm:ptLst>
  <dgm:cxnLst>
    <dgm:cxn modelId="{01C64044-70D6-43F4-9226-DD5ED293183E}" srcId="{1E39FCB2-E838-42B1-A825-5EAF9E5817D3}" destId="{3C166337-2E1B-4632-87E4-A76DA9084C69}" srcOrd="1" destOrd="0" parTransId="{BAEC8708-4B43-48D9-A559-0EDE6C49EEDE}" sibTransId="{9FE294AB-9F79-448B-A902-C0B6943EDC09}"/>
    <dgm:cxn modelId="{610AEF8C-A799-4BBD-9191-3128FC026173}" type="presOf" srcId="{3C166337-2E1B-4632-87E4-A76DA9084C69}" destId="{BC3BA336-EE55-4A33-8AA4-B78D3AA9057A}" srcOrd="0" destOrd="0" presId="urn:microsoft.com/office/officeart/2005/8/layout/arrow2"/>
    <dgm:cxn modelId="{B553D531-0D41-4A7E-8A6D-9290E54D59FF}" type="presOf" srcId="{1E39FCB2-E838-42B1-A825-5EAF9E5817D3}" destId="{EDD5331E-8AAB-4C50-8732-5659FDC827AF}" srcOrd="0" destOrd="0" presId="urn:microsoft.com/office/officeart/2005/8/layout/arrow2"/>
    <dgm:cxn modelId="{6D920CCD-C681-4C6E-A67E-3C2EDD8551EE}" srcId="{1E39FCB2-E838-42B1-A825-5EAF9E5817D3}" destId="{A46B28BA-81D3-4163-9DA8-593A6B38D293}" srcOrd="0" destOrd="0" parTransId="{E9F5A3FB-D9BD-43C9-B516-46DF4646DEAC}" sibTransId="{E1A51876-F374-476A-8EEE-AA85A93B0EED}"/>
    <dgm:cxn modelId="{4705AF4D-1F0D-47CD-909D-3A550153B7EA}" type="presOf" srcId="{A46B28BA-81D3-4163-9DA8-593A6B38D293}" destId="{A93774B1-05BE-4BD5-AAF7-0943FFFC7D18}" srcOrd="0" destOrd="0" presId="urn:microsoft.com/office/officeart/2005/8/layout/arrow2"/>
    <dgm:cxn modelId="{7D8F13A0-6EED-4513-A165-D71D5C575714}" type="presParOf" srcId="{EDD5331E-8AAB-4C50-8732-5659FDC827AF}" destId="{04BC89CD-D9DB-456F-982D-205FC7B574EF}" srcOrd="0" destOrd="0" presId="urn:microsoft.com/office/officeart/2005/8/layout/arrow2"/>
    <dgm:cxn modelId="{D21CB79D-CEC8-490D-AD13-2FF811178647}" type="presParOf" srcId="{EDD5331E-8AAB-4C50-8732-5659FDC827AF}" destId="{7CA2874B-8469-46DC-ABCE-4CDA8805C713}" srcOrd="1" destOrd="0" presId="urn:microsoft.com/office/officeart/2005/8/layout/arrow2"/>
    <dgm:cxn modelId="{15DC26D4-68E1-45E9-8D2F-3ABCBDA63756}" type="presParOf" srcId="{7CA2874B-8469-46DC-ABCE-4CDA8805C713}" destId="{B99B33BF-4092-4911-B9CB-AE73C677D374}" srcOrd="0" destOrd="0" presId="urn:microsoft.com/office/officeart/2005/8/layout/arrow2"/>
    <dgm:cxn modelId="{1DCB6EB0-4457-4F09-9C14-47ED6078EEEF}" type="presParOf" srcId="{7CA2874B-8469-46DC-ABCE-4CDA8805C713}" destId="{A93774B1-05BE-4BD5-AAF7-0943FFFC7D18}" srcOrd="1" destOrd="0" presId="urn:microsoft.com/office/officeart/2005/8/layout/arrow2"/>
    <dgm:cxn modelId="{A46B6E6D-3138-4FD4-B52C-B6A25F8FE4B4}" type="presParOf" srcId="{7CA2874B-8469-46DC-ABCE-4CDA8805C713}" destId="{73CA01E3-5F47-49B4-A615-246CFA10A417}" srcOrd="2" destOrd="0" presId="urn:microsoft.com/office/officeart/2005/8/layout/arrow2"/>
    <dgm:cxn modelId="{42EF90D4-3961-4AB8-ADCB-AADA661833C2}" type="presParOf" srcId="{7CA2874B-8469-46DC-ABCE-4CDA8805C713}" destId="{BC3BA336-EE55-4A33-8AA4-B78D3AA9057A}"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C89CD-D9DB-456F-982D-205FC7B574EF}">
      <dsp:nvSpPr>
        <dsp:cNvPr id="0" name=""/>
        <dsp:cNvSpPr/>
      </dsp:nvSpPr>
      <dsp:spPr>
        <a:xfrm>
          <a:off x="0" y="0"/>
          <a:ext cx="7152523" cy="410445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B33BF-4092-4911-B9CB-AE73C677D374}">
      <dsp:nvSpPr>
        <dsp:cNvPr id="0" name=""/>
        <dsp:cNvSpPr/>
      </dsp:nvSpPr>
      <dsp:spPr>
        <a:xfrm>
          <a:off x="2293488" y="2236928"/>
          <a:ext cx="229849" cy="2298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774B1-05BE-4BD5-AAF7-0943FFFC7D18}">
      <dsp:nvSpPr>
        <dsp:cNvPr id="0" name=""/>
        <dsp:cNvSpPr/>
      </dsp:nvSpPr>
      <dsp:spPr>
        <a:xfrm>
          <a:off x="2408413" y="2351853"/>
          <a:ext cx="2134317" cy="1752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93" tIns="0" rIns="0" bIns="0" numCol="1" spcCol="1270" anchor="t" anchorCtr="0">
          <a:noAutofit/>
        </a:bodyPr>
        <a:lstStyle/>
        <a:p>
          <a:pPr lvl="0" algn="l" defTabSz="1066800">
            <a:lnSpc>
              <a:spcPct val="90000"/>
            </a:lnSpc>
            <a:spcBef>
              <a:spcPct val="0"/>
            </a:spcBef>
            <a:spcAft>
              <a:spcPct val="35000"/>
            </a:spcAft>
          </a:pPr>
          <a:r>
            <a:rPr lang="it-IT" sz="2400" kern="1200" dirty="0" smtClean="0"/>
            <a:t>Feto</a:t>
          </a:r>
          <a:endParaRPr lang="it-IT" sz="2400" kern="1200" dirty="0"/>
        </a:p>
      </dsp:txBody>
      <dsp:txXfrm>
        <a:off x="2408413" y="2351853"/>
        <a:ext cx="2134317" cy="1752602"/>
      </dsp:txXfrm>
    </dsp:sp>
    <dsp:sp modelId="{73CA01E3-5F47-49B4-A615-246CFA10A417}">
      <dsp:nvSpPr>
        <dsp:cNvPr id="0" name=""/>
        <dsp:cNvSpPr/>
      </dsp:nvSpPr>
      <dsp:spPr>
        <a:xfrm>
          <a:off x="4411388" y="1190292"/>
          <a:ext cx="394027" cy="39402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BA336-EE55-4A33-8AA4-B78D3AA9057A}">
      <dsp:nvSpPr>
        <dsp:cNvPr id="0" name=""/>
        <dsp:cNvSpPr/>
      </dsp:nvSpPr>
      <dsp:spPr>
        <a:xfrm>
          <a:off x="4608402" y="1387306"/>
          <a:ext cx="2134317" cy="271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87" tIns="0" rIns="0" bIns="0" numCol="1" spcCol="1270" anchor="t" anchorCtr="0">
          <a:noAutofit/>
        </a:bodyPr>
        <a:lstStyle/>
        <a:p>
          <a:pPr lvl="0" algn="l" defTabSz="1066800">
            <a:lnSpc>
              <a:spcPct val="90000"/>
            </a:lnSpc>
            <a:spcBef>
              <a:spcPct val="0"/>
            </a:spcBef>
            <a:spcAft>
              <a:spcPct val="35000"/>
            </a:spcAft>
          </a:pPr>
          <a:r>
            <a:rPr lang="it-IT" sz="2400" kern="1200" dirty="0" smtClean="0">
              <a:latin typeface="+mn-lt"/>
            </a:rPr>
            <a:t>Neonato</a:t>
          </a:r>
          <a:endParaRPr lang="it-IT" sz="2400" kern="1200" dirty="0">
            <a:latin typeface="+mn-lt"/>
          </a:endParaRPr>
        </a:p>
      </dsp:txBody>
      <dsp:txXfrm>
        <a:off x="4608402" y="1387306"/>
        <a:ext cx="2134317" cy="27171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buSzPct val="25000"/>
                <a:buNone/>
              </a:pPr>
              <a:t>‹N›</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807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 Nel 1961 </a:t>
            </a:r>
            <a:r>
              <a:rPr lang="it-IT" dirty="0" err="1" smtClean="0"/>
              <a:t>Liley</a:t>
            </a:r>
            <a:r>
              <a:rPr lang="it-IT" dirty="0" smtClean="0"/>
              <a:t> descrisse un metodo indiretto e invasivo di diagnosi dell’anemia fetale nella gravidanze complicate da allo immunizzazione anti-D: la misura della modificazioni di densità ottica a 450 </a:t>
            </a:r>
            <a:r>
              <a:rPr lang="it-IT" dirty="0" err="1" smtClean="0"/>
              <a:t>nm</a:t>
            </a:r>
            <a:r>
              <a:rPr lang="it-IT" dirty="0" smtClean="0"/>
              <a:t> nel liquido amniotico. Con l’introduzione dell’ecografia negli anni Settanta, si prospettò la possibilità di ottenere informazioni relative all’anemia fetale in modo non invasivo. In anni recenti è stato dimostrato che un grado di anemia moderato-grave può essere diagnosticato in modo non invasivo con la </a:t>
            </a:r>
            <a:r>
              <a:rPr lang="it-IT" dirty="0" err="1" smtClean="0"/>
              <a:t>Dopplervelocimetria</a:t>
            </a:r>
            <a:r>
              <a:rPr lang="it-IT" dirty="0" smtClean="0"/>
              <a:t>: il picco di velocità sistolica in arteria cerebrale media è risultato essere il parametro più affidabile al fine di </a:t>
            </a:r>
            <a:r>
              <a:rPr lang="it-IT" dirty="0" err="1" smtClean="0"/>
              <a:t>identificae</a:t>
            </a:r>
            <a:r>
              <a:rPr lang="it-IT" dirty="0" smtClean="0"/>
              <a:t> i feti che necessitano di trattamento in utero o di espletamento anticipato del parto. Contemporaneamente il trattamento dell’anemia in utero è diventato più sicuro ed efficace mediante la trasfusione </a:t>
            </a:r>
            <a:r>
              <a:rPr lang="it-IT" dirty="0" err="1" smtClean="0"/>
              <a:t>ecoguidata</a:t>
            </a:r>
            <a:r>
              <a:rPr lang="it-IT" dirty="0" smtClean="0"/>
              <a:t> di sangue opportunamente trattato; altrettanto dicasi per le cure neonatali anche per neonati </a:t>
            </a:r>
            <a:r>
              <a:rPr lang="it-IT" dirty="0" err="1" smtClean="0"/>
              <a:t>alloimmunizzati</a:t>
            </a:r>
            <a:r>
              <a:rPr lang="it-IT" dirty="0" smtClean="0"/>
              <a:t> di relativamente bassa età gestazionale. </a:t>
            </a:r>
          </a:p>
          <a:p>
            <a:r>
              <a:rPr lang="it-IT" smtClean="0"/>
              <a:t> </a:t>
            </a:r>
            <a:endParaRPr lang="it-IT"/>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dirty="0" smtClean="0">
                <a:solidFill>
                  <a:schemeClr val="dk1"/>
                </a:solidFill>
                <a:latin typeface="Calibri"/>
                <a:ea typeface="Calibri"/>
                <a:cs typeface="Calibri"/>
                <a:sym typeface="Calibri"/>
              </a:rPr>
              <a:t>La bilirubina non coniugata-liposolubile</a:t>
            </a:r>
            <a:r>
              <a:rPr lang="it-IT" sz="1200" b="0" i="0" u="none" strike="noStrike" cap="none" baseline="0" dirty="0" smtClean="0">
                <a:solidFill>
                  <a:schemeClr val="dk1"/>
                </a:solidFill>
                <a:latin typeface="Calibri"/>
                <a:ea typeface="Calibri"/>
                <a:cs typeface="Calibri"/>
                <a:sym typeface="Calibri"/>
              </a:rPr>
              <a:t> non legata all’albumina è in grado di attraversare la barriera </a:t>
            </a:r>
            <a:r>
              <a:rPr lang="it-IT" sz="1200" b="0" i="0" u="none" strike="noStrike" cap="none" baseline="0" dirty="0" err="1" smtClean="0">
                <a:solidFill>
                  <a:schemeClr val="dk1"/>
                </a:solidFill>
                <a:latin typeface="Calibri"/>
                <a:ea typeface="Calibri"/>
                <a:cs typeface="Calibri"/>
                <a:sym typeface="Calibri"/>
              </a:rPr>
              <a:t>ematoencefalica</a:t>
            </a:r>
            <a:r>
              <a:rPr lang="it-IT" sz="1200" b="0" i="0" u="none" strike="noStrike" cap="none" baseline="0" dirty="0" smtClean="0">
                <a:solidFill>
                  <a:schemeClr val="dk1"/>
                </a:solidFill>
                <a:latin typeface="Calibri"/>
                <a:ea typeface="Calibri"/>
                <a:cs typeface="Calibri"/>
                <a:sym typeface="Calibri"/>
              </a:rPr>
              <a:t> del neonato.</a:t>
            </a:r>
            <a:endParaRPr lang="it-IT"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it-IT" sz="1200" b="0" i="0" u="none" strike="noStrike" cap="none" dirty="0" smtClean="0">
                <a:solidFill>
                  <a:schemeClr val="dk1"/>
                </a:solidFill>
                <a:latin typeface="Calibri"/>
                <a:ea typeface="Calibri"/>
                <a:cs typeface="Calibri"/>
                <a:sym typeface="Calibri"/>
              </a:rPr>
              <a:t>Danno </a:t>
            </a:r>
            <a:r>
              <a:rPr lang="it-IT" sz="1200" b="0" i="0" u="none" strike="noStrike" cap="none" dirty="0">
                <a:solidFill>
                  <a:schemeClr val="dk1"/>
                </a:solidFill>
                <a:latin typeface="Calibri"/>
                <a:ea typeface="Calibri"/>
                <a:cs typeface="Calibri"/>
                <a:sym typeface="Calibri"/>
              </a:rPr>
              <a:t>da </a:t>
            </a:r>
            <a:r>
              <a:rPr lang="it-IT" sz="1200" b="0" i="0" u="none" strike="noStrike" cap="none" dirty="0" err="1">
                <a:solidFill>
                  <a:schemeClr val="dk1"/>
                </a:solidFill>
                <a:latin typeface="Calibri"/>
                <a:ea typeface="Calibri"/>
                <a:cs typeface="Calibri"/>
                <a:sym typeface="Calibri"/>
              </a:rPr>
              <a:t>iperbilirubinemia</a:t>
            </a:r>
            <a:r>
              <a:rPr lang="it-IT" sz="1200" b="0" i="0" u="none" strike="noStrike" cap="none" dirty="0">
                <a:solidFill>
                  <a:schemeClr val="dk1"/>
                </a:solidFill>
                <a:latin typeface="Calibri"/>
                <a:ea typeface="Calibri"/>
                <a:cs typeface="Calibri"/>
                <a:sym typeface="Calibri"/>
              </a:rPr>
              <a:t> a carico dei gangli della base, vie uditive, cervelletto (soprattutto verme).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buSzPct val="25000"/>
                <a:buNone/>
              </a:pPr>
              <a:t>16</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Anamnesi: </a:t>
            </a:r>
            <a:r>
              <a:rPr lang="it-IT" sz="1200" b="0" i="0" u="none" strike="noStrike" kern="1200" cap="none" baseline="0" dirty="0" smtClean="0">
                <a:solidFill>
                  <a:schemeClr val="dk1"/>
                </a:solidFill>
                <a:latin typeface="Calibri"/>
                <a:ea typeface="Calibri"/>
                <a:cs typeface="Calibri"/>
                <a:sym typeface="Calibri"/>
              </a:rPr>
              <a:t>Ogni dato è utile per la previsione di gravità della malattia del neonato, per valutare la possibilità di assistenza presso il Centro di ricovero e per attivare il piano assistenziale, oppure per programmare il trasferimento presso Centro di assistenza neonatale competente. </a:t>
            </a:r>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17</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Per valutare la colorazione gialla il neonato deve essere esaminato in ambiente adeguatamente illuminato, meglio alla luce del giorno rispetto a quella artificiale, comprimendo la cute esaminata. E’ noto che l’ ittero nel neonato a termine di solito comincia ad evidenziarsi al volto e tende a progredire in direzione cefalo-caudale man mano che aumentano i livelli di bilirubina </a:t>
            </a:r>
            <a:r>
              <a:rPr lang="it-IT" sz="1200" b="0" i="0" u="none" strike="noStrike" cap="none" dirty="0" err="1">
                <a:solidFill>
                  <a:schemeClr val="dk1"/>
                </a:solidFill>
                <a:latin typeface="Calibri"/>
                <a:ea typeface="Calibri"/>
                <a:cs typeface="Calibri"/>
                <a:sym typeface="Calibri"/>
              </a:rPr>
              <a:t>sierici</a:t>
            </a:r>
            <a:r>
              <a:rPr lang="it-IT" sz="1200" b="0" i="0" u="none" strike="noStrike" cap="none" dirty="0">
                <a:solidFill>
                  <a:schemeClr val="dk1"/>
                </a:solidFill>
                <a:latin typeface="Calibri"/>
                <a:ea typeface="Calibri"/>
                <a:cs typeface="Calibri"/>
                <a:sym typeface="Calibri"/>
              </a:rPr>
              <a:t>. Lo score di Kramer serve per definire il grado di </a:t>
            </a:r>
            <a:r>
              <a:rPr lang="it-IT" sz="1200" b="0" i="0" u="none" strike="noStrike" cap="none" dirty="0" err="1">
                <a:solidFill>
                  <a:schemeClr val="dk1"/>
                </a:solidFill>
                <a:latin typeface="Calibri"/>
                <a:ea typeface="Calibri"/>
                <a:cs typeface="Calibri"/>
                <a:sym typeface="Calibri"/>
              </a:rPr>
              <a:t>iperbilirubinemia</a:t>
            </a:r>
            <a:r>
              <a:rPr lang="it-IT" sz="1200" b="0" i="0" u="none" strike="noStrike" cap="none" dirty="0">
                <a:solidFill>
                  <a:schemeClr val="dk1"/>
                </a:solidFill>
                <a:latin typeface="Calibri"/>
                <a:ea typeface="Calibri"/>
                <a:cs typeface="Calibri"/>
                <a:sym typeface="Calibri"/>
              </a:rPr>
              <a:t> in base alle aree del corpo coinvolte. Tale valutazione visiva dell’entità della </a:t>
            </a:r>
            <a:r>
              <a:rPr lang="it-IT" sz="1200" b="0" i="0" u="none" strike="noStrike" cap="none" dirty="0" err="1">
                <a:solidFill>
                  <a:schemeClr val="dk1"/>
                </a:solidFill>
                <a:latin typeface="Calibri"/>
                <a:ea typeface="Calibri"/>
                <a:cs typeface="Calibri"/>
                <a:sym typeface="Calibri"/>
              </a:rPr>
              <a:t>iperbilirubinemia</a:t>
            </a:r>
            <a:r>
              <a:rPr lang="it-IT" sz="1200" b="0" i="0" u="none" strike="noStrike" cap="none" dirty="0">
                <a:solidFill>
                  <a:schemeClr val="dk1"/>
                </a:solidFill>
                <a:latin typeface="Calibri"/>
                <a:ea typeface="Calibri"/>
                <a:cs typeface="Calibri"/>
                <a:sym typeface="Calibri"/>
              </a:rPr>
              <a:t> è stato visto essere soggetta ad errori, per cui non è affidabile come stima della bilirubinemia e deve essere sempre seguita da un altro tipo di misurazione.</a:t>
            </a: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19</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a:solidFill>
                  <a:schemeClr val="dk1"/>
                </a:solidFill>
                <a:latin typeface="Calibri"/>
                <a:ea typeface="Calibri"/>
                <a:cs typeface="Calibri"/>
                <a:sym typeface="Calibri"/>
              </a:rPr>
              <a:t>Durante la fototerapia  la TcB non è affidabile perché la foto riduce i livelli di bilirubina nella cute più rapidamente rispetto a quelli del sangue (almeno per le successive 8 ore). Secondo alcuni studi i livelli di bilirubina cute- sangue tornano ad essere equiparabili dopo circa 18-24 ore dalla sospensione della FTT</a:t>
            </a: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20</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a:solidFill>
                  <a:schemeClr val="dk1"/>
                </a:solidFill>
                <a:latin typeface="Calibri"/>
                <a:ea typeface="Calibri"/>
                <a:cs typeface="Calibri"/>
                <a:sym typeface="Calibri"/>
              </a:rPr>
              <a:t>Non è indicato prelievo di sangue venoso per TSB perché ritarderebbe solo le successive decisioni e l’inizio dell’eventuale terapia.</a:t>
            </a: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21</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Normalmente la bilirubina prodotta dagli eritrociti e presente in circolo legata all’albumina, viene captata dagli epatociti e trasformata in </a:t>
            </a:r>
            <a:r>
              <a:rPr lang="it-IT" sz="1200" b="0" i="0" u="none" strike="noStrike" cap="none" dirty="0" err="1">
                <a:solidFill>
                  <a:schemeClr val="dk1"/>
                </a:solidFill>
                <a:latin typeface="Calibri"/>
                <a:ea typeface="Calibri"/>
                <a:cs typeface="Calibri"/>
                <a:sym typeface="Calibri"/>
              </a:rPr>
              <a:t>glucuronidi</a:t>
            </a:r>
            <a:r>
              <a:rPr lang="it-IT" sz="1200" b="0" i="0" u="none" strike="noStrike" cap="none" dirty="0">
                <a:solidFill>
                  <a:schemeClr val="dk1"/>
                </a:solidFill>
                <a:latin typeface="Calibri"/>
                <a:ea typeface="Calibri"/>
                <a:cs typeface="Calibri"/>
                <a:sym typeface="Calibri"/>
              </a:rPr>
              <a:t> (bilirubina coniugata)  che vengono escreti con la bile. La fototerapia permette di trasformare la bilirubina non polare in </a:t>
            </a:r>
            <a:r>
              <a:rPr lang="it-IT" sz="1200" b="0" i="0" u="none" strike="noStrike" cap="none" dirty="0" err="1">
                <a:solidFill>
                  <a:schemeClr val="dk1"/>
                </a:solidFill>
                <a:latin typeface="Calibri"/>
                <a:ea typeface="Calibri"/>
                <a:cs typeface="Calibri"/>
                <a:sym typeface="Calibri"/>
              </a:rPr>
              <a:t>fotoisomeri</a:t>
            </a:r>
            <a:r>
              <a:rPr lang="it-IT" sz="1200" b="0" i="0" u="none" strike="noStrike" cap="none" dirty="0">
                <a:solidFill>
                  <a:schemeClr val="dk1"/>
                </a:solidFill>
                <a:latin typeface="Calibri"/>
                <a:ea typeface="Calibri"/>
                <a:cs typeface="Calibri"/>
                <a:sym typeface="Calibri"/>
              </a:rPr>
              <a:t> più polari e meno </a:t>
            </a:r>
            <a:r>
              <a:rPr lang="it-IT" sz="1200" b="0" i="0" u="none" strike="noStrike" cap="none" dirty="0" err="1">
                <a:solidFill>
                  <a:schemeClr val="dk1"/>
                </a:solidFill>
                <a:latin typeface="Calibri"/>
                <a:ea typeface="Calibri"/>
                <a:cs typeface="Calibri"/>
                <a:sym typeface="Calibri"/>
              </a:rPr>
              <a:t>lipofilici</a:t>
            </a:r>
            <a:r>
              <a:rPr lang="it-IT" sz="1200" b="0" i="0" u="none" strike="noStrike" cap="none" dirty="0">
                <a:solidFill>
                  <a:schemeClr val="dk1"/>
                </a:solidFill>
                <a:latin typeface="Calibri"/>
                <a:ea typeface="Calibri"/>
                <a:cs typeface="Calibri"/>
                <a:sym typeface="Calibri"/>
              </a:rPr>
              <a:t> che possono essere eliminati attraverso la bile e le urine senza essere sottoposti a </a:t>
            </a:r>
            <a:r>
              <a:rPr lang="it-IT" sz="1200" b="0" i="0" u="none" strike="noStrike" cap="none" dirty="0" err="1">
                <a:solidFill>
                  <a:schemeClr val="dk1"/>
                </a:solidFill>
                <a:latin typeface="Calibri"/>
                <a:ea typeface="Calibri"/>
                <a:cs typeface="Calibri"/>
                <a:sym typeface="Calibri"/>
              </a:rPr>
              <a:t>glucuronidazione</a:t>
            </a:r>
            <a:r>
              <a:rPr lang="it-IT" sz="1200" b="0" i="0" u="none" strike="noStrike" cap="none" dirty="0">
                <a:solidFill>
                  <a:schemeClr val="dk1"/>
                </a:solidFill>
                <a:latin typeface="Calibri"/>
                <a:ea typeface="Calibri"/>
                <a:cs typeface="Calibri"/>
                <a:sym typeface="Calibri"/>
              </a:rPr>
              <a:t> (di cui il neonato è deficitario)</a:t>
            </a:r>
          </a:p>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La linea bianca descrive lo spettro di assorbanza della luce da parte della bilirubina legata all’albumina (indiretta), che risulta essere maggiore nella regione blu dello spettro (circa 460 </a:t>
            </a:r>
            <a:r>
              <a:rPr lang="it-IT" sz="1200" b="0" i="0" u="none" strike="noStrike" cap="none" dirty="0" err="1">
                <a:solidFill>
                  <a:schemeClr val="dk1"/>
                </a:solidFill>
                <a:latin typeface="Calibri"/>
                <a:ea typeface="Calibri"/>
                <a:cs typeface="Calibri"/>
                <a:sym typeface="Calibri"/>
              </a:rPr>
              <a:t>nm</a:t>
            </a:r>
            <a:r>
              <a:rPr lang="it-IT" sz="1200" b="0" i="0" u="none" strike="noStrike" cap="none" dirty="0">
                <a:solidFill>
                  <a:schemeClr val="dk1"/>
                </a:solidFill>
                <a:latin typeface="Calibri"/>
                <a:ea typeface="Calibri"/>
                <a:cs typeface="Calibri"/>
                <a:sym typeface="Calibri"/>
              </a:rPr>
              <a:t>). Poiché la </a:t>
            </a:r>
            <a:r>
              <a:rPr lang="it-IT" sz="1200" b="0" i="0" u="none" strike="noStrike" cap="none" dirty="0" err="1">
                <a:solidFill>
                  <a:schemeClr val="dk1"/>
                </a:solidFill>
                <a:latin typeface="Calibri"/>
                <a:ea typeface="Calibri"/>
                <a:cs typeface="Calibri"/>
                <a:sym typeface="Calibri"/>
              </a:rPr>
              <a:t>trasmittanza</a:t>
            </a:r>
            <a:r>
              <a:rPr lang="it-IT" sz="1200" b="0" i="0" u="none" strike="noStrike" cap="none" dirty="0">
                <a:solidFill>
                  <a:schemeClr val="dk1"/>
                </a:solidFill>
                <a:latin typeface="Calibri"/>
                <a:ea typeface="Calibri"/>
                <a:cs typeface="Calibri"/>
                <a:sym typeface="Calibri"/>
              </a:rPr>
              <a:t> della pelle cresce all’aumentare della lunghezza d’onda, la migliore lunghezza d’onda da usare per la fototerapia è tra 460-490 </a:t>
            </a:r>
            <a:r>
              <a:rPr lang="it-IT" sz="1200" b="0" i="0" u="none" strike="noStrike" cap="none" dirty="0" err="1">
                <a:solidFill>
                  <a:schemeClr val="dk1"/>
                </a:solidFill>
                <a:latin typeface="Calibri"/>
                <a:ea typeface="Calibri"/>
                <a:cs typeface="Calibri"/>
                <a:sym typeface="Calibri"/>
              </a:rPr>
              <a:t>nm</a:t>
            </a:r>
            <a:r>
              <a:rPr lang="it-IT"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La dose di FTT si misura come </a:t>
            </a:r>
            <a:r>
              <a:rPr lang="it-IT" sz="1200" b="0" i="0" u="none" strike="noStrike" cap="none" dirty="0" err="1">
                <a:solidFill>
                  <a:schemeClr val="dk1"/>
                </a:solidFill>
                <a:latin typeface="Calibri"/>
                <a:ea typeface="Calibri"/>
                <a:cs typeface="Calibri"/>
                <a:sym typeface="Calibri"/>
              </a:rPr>
              <a:t>irradianza</a:t>
            </a:r>
            <a:r>
              <a:rPr lang="it-IT" sz="1200" b="0" i="0" u="none" strike="noStrike" cap="none" dirty="0">
                <a:solidFill>
                  <a:schemeClr val="dk1"/>
                </a:solidFill>
                <a:latin typeface="Calibri"/>
                <a:ea typeface="Calibri"/>
                <a:cs typeface="Calibri"/>
                <a:sym typeface="Calibri"/>
              </a:rPr>
              <a:t> espressa in µW/cm2/</a:t>
            </a:r>
            <a:r>
              <a:rPr lang="it-IT" sz="1200" b="0" i="0" u="none" strike="noStrike" cap="none" dirty="0" err="1">
                <a:solidFill>
                  <a:schemeClr val="dk1"/>
                </a:solidFill>
                <a:latin typeface="Calibri"/>
                <a:ea typeface="Calibri"/>
                <a:cs typeface="Calibri"/>
                <a:sym typeface="Calibri"/>
              </a:rPr>
              <a:t>nm</a:t>
            </a:r>
            <a:r>
              <a:rPr lang="it-IT" sz="1200" b="0" i="0" u="none" strike="noStrike" cap="none" dirty="0">
                <a:solidFill>
                  <a:schemeClr val="dk1"/>
                </a:solidFill>
                <a:latin typeface="Calibri"/>
                <a:ea typeface="Calibri"/>
                <a:cs typeface="Calibri"/>
                <a:sym typeface="Calibri"/>
              </a:rPr>
              <a:t> su una data lunghezza d’onda e si può misurare con uno </a:t>
            </a:r>
            <a:r>
              <a:rPr lang="it-IT" sz="1200" b="0" i="0" u="none" strike="noStrike" cap="none" dirty="0" err="1">
                <a:solidFill>
                  <a:schemeClr val="dk1"/>
                </a:solidFill>
                <a:latin typeface="Calibri"/>
                <a:ea typeface="Calibri"/>
                <a:cs typeface="Calibri"/>
                <a:sym typeface="Calibri"/>
              </a:rPr>
              <a:t>spettroradiometro</a:t>
            </a:r>
            <a:r>
              <a:rPr lang="it-IT" sz="1200" b="0" i="0" u="none" strike="noStrike" cap="none" dirty="0">
                <a:solidFill>
                  <a:schemeClr val="dk1"/>
                </a:solidFill>
                <a:latin typeface="Calibri"/>
                <a:ea typeface="Calibri"/>
                <a:cs typeface="Calibri"/>
                <a:sym typeface="Calibri"/>
              </a:rPr>
              <a:t>. E’ suggerito l’uso di apparecchiature che siano dotate di una radianza di almeno 30 µW/cm2/</a:t>
            </a:r>
            <a:r>
              <a:rPr lang="it-IT" sz="1200" b="0" i="0" u="none" strike="noStrike" cap="none" dirty="0" err="1">
                <a:solidFill>
                  <a:schemeClr val="dk1"/>
                </a:solidFill>
                <a:latin typeface="Calibri"/>
                <a:ea typeface="Calibri"/>
                <a:cs typeface="Calibri"/>
                <a:sym typeface="Calibri"/>
              </a:rPr>
              <a:t>nm</a:t>
            </a:r>
            <a:r>
              <a:rPr lang="it-IT"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Gli altri elementi importanti per la fototerapia sono: </a:t>
            </a:r>
          </a:p>
          <a:p>
            <a:pPr marL="0" marR="0" lvl="0" indent="0" algn="l" rtl="0">
              <a:spcBef>
                <a:spcPts val="0"/>
              </a:spcBef>
              <a:buClr>
                <a:schemeClr val="dk1"/>
              </a:buClr>
              <a:buSzPct val="100000"/>
              <a:buFont typeface="Calibri"/>
              <a:buChar char="-"/>
            </a:pPr>
            <a:r>
              <a:rPr lang="it-IT" sz="1200" b="0" i="0" u="none" strike="noStrike" cap="none" dirty="0">
                <a:solidFill>
                  <a:schemeClr val="dk1"/>
                </a:solidFill>
                <a:latin typeface="Calibri"/>
                <a:ea typeface="Calibri"/>
                <a:cs typeface="Calibri"/>
                <a:sym typeface="Calibri"/>
              </a:rPr>
              <a:t>distanza: quanto più vicino sarà il bambino, tanto maggiore sarà la dose di FTT ricevuta. Normalmente si pone il bimbo a 20 cm, la distanza può essere ridotta a 10-15 cm se necessario per aumentare l’effetto, ma NON nel caso si usino lampade con luce alogena o tungsteno, per le quali c’è rischio di danni da calore</a:t>
            </a:r>
          </a:p>
          <a:p>
            <a:pPr marL="0" marR="0" lvl="0" indent="0" algn="l" rtl="0">
              <a:spcBef>
                <a:spcPts val="0"/>
              </a:spcBef>
              <a:buClr>
                <a:schemeClr val="dk1"/>
              </a:buClr>
              <a:buSzPct val="100000"/>
              <a:buFont typeface="Calibri"/>
              <a:buChar char="-"/>
            </a:pPr>
            <a:r>
              <a:rPr lang="it-IT" sz="1200" b="0" i="0" u="none" strike="noStrike" cap="none" dirty="0">
                <a:solidFill>
                  <a:schemeClr val="dk1"/>
                </a:solidFill>
                <a:latin typeface="Calibri"/>
                <a:ea typeface="Calibri"/>
                <a:cs typeface="Calibri"/>
                <a:sym typeface="Calibri"/>
              </a:rPr>
              <a:t>- superficie corporea esposta: tenere il neonato nudo con mascherina sugli occhi. Se necessario </a:t>
            </a:r>
            <a:r>
              <a:rPr lang="it-IT" sz="1200" b="0" i="0" u="none" strike="noStrike" cap="none" dirty="0" err="1">
                <a:solidFill>
                  <a:schemeClr val="dk1"/>
                </a:solidFill>
                <a:latin typeface="Calibri"/>
                <a:ea typeface="Calibri"/>
                <a:cs typeface="Calibri"/>
                <a:sym typeface="Calibri"/>
              </a:rPr>
              <a:t>riudurre</a:t>
            </a:r>
            <a:r>
              <a:rPr lang="it-IT" sz="1200" b="0" i="0" u="none" strike="noStrike" cap="none" dirty="0">
                <a:solidFill>
                  <a:schemeClr val="dk1"/>
                </a:solidFill>
                <a:latin typeface="Calibri"/>
                <a:ea typeface="Calibri"/>
                <a:cs typeface="Calibri"/>
                <a:sym typeface="Calibri"/>
              </a:rPr>
              <a:t> la bilirubina più rapidamente, si possono associare due apparecchiature e aumentare la superficie esposta (convenzionale e fibre ottiche</a:t>
            </a:r>
            <a:r>
              <a:rPr lang="it-IT" sz="1200" b="0" i="0" u="none" strike="noStrike" cap="none" dirty="0" smtClean="0">
                <a:solidFill>
                  <a:schemeClr val="dk1"/>
                </a:solidFill>
                <a:latin typeface="Calibri"/>
                <a:ea typeface="Calibri"/>
                <a:cs typeface="Calibri"/>
                <a:sym typeface="Calibri"/>
              </a:rPr>
              <a:t>).</a:t>
            </a:r>
            <a:r>
              <a:rPr lang="it-IT" sz="1200" b="0" i="0" u="none" strike="noStrike" cap="none" baseline="0" dirty="0" smtClean="0">
                <a:solidFill>
                  <a:schemeClr val="dk1"/>
                </a:solidFill>
                <a:latin typeface="Calibri"/>
                <a:ea typeface="Calibri"/>
                <a:cs typeface="Calibri"/>
                <a:sym typeface="Calibri"/>
              </a:rPr>
              <a:t> </a:t>
            </a:r>
            <a:endParaRPr lang="it-IT"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Calibri"/>
              <a:buChar char="-"/>
            </a:pPr>
            <a:endParaRPr lang="it-IT" sz="1200" b="0" i="0" u="none" strike="noStrike" cap="none" dirty="0">
              <a:solidFill>
                <a:schemeClr val="dk1"/>
              </a:solidFill>
              <a:latin typeface="Calibri"/>
              <a:ea typeface="Calibri"/>
              <a:cs typeface="Calibri"/>
              <a:sym typeface="Calibri"/>
            </a:endParaRPr>
          </a:p>
        </p:txBody>
      </p:sp>
      <p:sp>
        <p:nvSpPr>
          <p:cNvPr id="368" name="Shape 3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24</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a:solidFill>
                  <a:schemeClr val="dk1"/>
                </a:solidFill>
                <a:latin typeface="Calibri"/>
                <a:ea typeface="Calibri"/>
                <a:cs typeface="Calibri"/>
                <a:sym typeface="Calibri"/>
              </a:rPr>
              <a:t>Se il paziente è in incubatrice, posizionare la lampada perpendicolarmente per ridurre l’effetto di rifessione che riduce l’efficacia.</a:t>
            </a:r>
          </a:p>
          <a:p>
            <a:pPr marL="0" marR="0" lvl="0" indent="0" algn="l" rtl="0">
              <a:spcBef>
                <a:spcPts val="0"/>
              </a:spcBef>
              <a:buSzPct val="25000"/>
              <a:buNone/>
            </a:pPr>
            <a:r>
              <a:rPr lang="it-IT" sz="1200" b="0" i="0" u="none" strike="noStrike" cap="none">
                <a:solidFill>
                  <a:schemeClr val="dk1"/>
                </a:solidFill>
                <a:latin typeface="Calibri"/>
                <a:ea typeface="Calibri"/>
                <a:cs typeface="Calibri"/>
                <a:sym typeface="Calibri"/>
              </a:rPr>
              <a:t>Copertura degli occhi per evitare danno della retina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25</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200" b="0" i="0" u="none" strike="noStrike" cap="none" dirty="0">
                <a:solidFill>
                  <a:schemeClr val="dk1"/>
                </a:solidFill>
                <a:latin typeface="Calibri"/>
                <a:ea typeface="Calibri"/>
                <a:cs typeface="Calibri"/>
                <a:sym typeface="Calibri"/>
              </a:rPr>
              <a:t>Secondo l’AAP le categorie più a rischio di </a:t>
            </a:r>
            <a:r>
              <a:rPr lang="it-IT" sz="1200" b="0" i="0" u="none" strike="noStrike" cap="none" dirty="0" err="1">
                <a:solidFill>
                  <a:schemeClr val="dk1"/>
                </a:solidFill>
                <a:latin typeface="Calibri"/>
                <a:ea typeface="Calibri"/>
                <a:cs typeface="Calibri"/>
                <a:sym typeface="Calibri"/>
              </a:rPr>
              <a:t>iperBT</a:t>
            </a:r>
            <a:r>
              <a:rPr lang="it-IT" sz="1200" b="0" i="0" u="none" strike="noStrike" cap="none" dirty="0">
                <a:solidFill>
                  <a:schemeClr val="dk1"/>
                </a:solidFill>
                <a:latin typeface="Calibri"/>
                <a:ea typeface="Calibri"/>
                <a:cs typeface="Calibri"/>
                <a:sym typeface="Calibri"/>
              </a:rPr>
              <a:t> da </a:t>
            </a:r>
            <a:r>
              <a:rPr lang="it-IT" sz="1200" b="0" i="0" u="none" strike="noStrike" cap="none" dirty="0" err="1">
                <a:solidFill>
                  <a:schemeClr val="dk1"/>
                </a:solidFill>
                <a:latin typeface="Calibri"/>
                <a:ea typeface="Calibri"/>
                <a:cs typeface="Calibri"/>
                <a:sym typeface="Calibri"/>
              </a:rPr>
              <a:t>rebound</a:t>
            </a:r>
            <a:r>
              <a:rPr lang="it-IT" sz="1200" b="0" i="0" u="none" strike="noStrike" cap="none" dirty="0">
                <a:solidFill>
                  <a:schemeClr val="dk1"/>
                </a:solidFill>
                <a:latin typeface="Calibri"/>
                <a:ea typeface="Calibri"/>
                <a:cs typeface="Calibri"/>
                <a:sym typeface="Calibri"/>
              </a:rPr>
              <a:t> </a:t>
            </a:r>
            <a:r>
              <a:rPr lang="it-IT" sz="1200" b="0" i="0" u="none" strike="noStrike" cap="none" dirty="0" err="1">
                <a:solidFill>
                  <a:schemeClr val="dk1"/>
                </a:solidFill>
                <a:latin typeface="Calibri"/>
                <a:ea typeface="Calibri"/>
                <a:cs typeface="Calibri"/>
                <a:sym typeface="Calibri"/>
              </a:rPr>
              <a:t>post-FTT</a:t>
            </a:r>
            <a:r>
              <a:rPr lang="it-IT" sz="1200" b="0" i="0" u="none" strike="noStrike" cap="none" dirty="0">
                <a:solidFill>
                  <a:schemeClr val="dk1"/>
                </a:solidFill>
                <a:latin typeface="Calibri"/>
                <a:ea typeface="Calibri"/>
                <a:cs typeface="Calibri"/>
                <a:sym typeface="Calibri"/>
              </a:rPr>
              <a:t> sono: ittero emolitico, inizio precoce e sospensione quando &lt;3-4 </a:t>
            </a:r>
            <a:r>
              <a:rPr lang="it-IT" sz="1200" b="0" i="0" u="none" strike="noStrike" cap="none" dirty="0" err="1">
                <a:solidFill>
                  <a:schemeClr val="dk1"/>
                </a:solidFill>
                <a:latin typeface="Calibri"/>
                <a:ea typeface="Calibri"/>
                <a:cs typeface="Calibri"/>
                <a:sym typeface="Calibri"/>
              </a:rPr>
              <a:t>gg</a:t>
            </a:r>
            <a:r>
              <a:rPr lang="it-IT" sz="1200" b="0" i="0" u="none" strike="noStrike" cap="none" dirty="0">
                <a:solidFill>
                  <a:schemeClr val="dk1"/>
                </a:solidFill>
                <a:latin typeface="Calibri"/>
                <a:ea typeface="Calibri"/>
                <a:cs typeface="Calibri"/>
                <a:sym typeface="Calibri"/>
              </a:rPr>
              <a:t> di vita. Sono a minor rischio i bambini ricoverati per </a:t>
            </a:r>
            <a:r>
              <a:rPr lang="it-IT" sz="1200" b="0" i="0" u="none" strike="noStrike" cap="none" dirty="0" err="1">
                <a:solidFill>
                  <a:schemeClr val="dk1"/>
                </a:solidFill>
                <a:latin typeface="Calibri"/>
                <a:ea typeface="Calibri"/>
                <a:cs typeface="Calibri"/>
                <a:sym typeface="Calibri"/>
              </a:rPr>
              <a:t>iperBT</a:t>
            </a:r>
            <a:r>
              <a:rPr lang="it-IT" sz="1200" b="0" i="0" u="none" strike="noStrike" cap="none" dirty="0">
                <a:solidFill>
                  <a:schemeClr val="dk1"/>
                </a:solidFill>
                <a:latin typeface="Calibri"/>
                <a:ea typeface="Calibri"/>
                <a:cs typeface="Calibri"/>
                <a:sym typeface="Calibri"/>
              </a:rPr>
              <a:t> dopo la dimissione. Cmq raccomanda per tutti di ripetere BT 24 ore dopo la dimissione.</a:t>
            </a: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26</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Aggiustare </a:t>
            </a:r>
            <a:r>
              <a:rPr lang="it-IT" dirty="0" err="1" smtClean="0"/>
              <a:t>biblio</a:t>
            </a:r>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27</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Aggiustare </a:t>
            </a:r>
            <a:r>
              <a:rPr lang="it-IT" dirty="0" err="1" smtClean="0"/>
              <a:t>biblio</a:t>
            </a:r>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28</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Aggiustare complicanze</a:t>
            </a:r>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30</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31</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buSzPct val="25000"/>
            </a:pPr>
            <a:fld id="{00000000-1234-1234-1234-123412341234}" type="slidenum">
              <a:rPr lang="it-IT" sz="1200" smtClean="0">
                <a:latin typeface="Calibri"/>
                <a:ea typeface="Calibri"/>
                <a:cs typeface="Calibri"/>
                <a:sym typeface="Calibri"/>
              </a:rPr>
              <a:pPr algn="r">
                <a:buSzPct val="25000"/>
              </a:pPr>
              <a:t>35</a:t>
            </a:fld>
            <a:endParaRPr lang="it-IT" sz="1200">
              <a:latin typeface="Calibri"/>
              <a:ea typeface="Calibri"/>
              <a:cs typeface="Calibri"/>
              <a:sym typeface="Calibri"/>
            </a:endParaRPr>
          </a:p>
        </p:txBody>
      </p:sp>
    </p:spTree>
    <p:extLst>
      <p:ext uri="{BB962C8B-B14F-4D97-AF65-F5344CB8AC3E}">
        <p14:creationId xmlns:p14="http://schemas.microsoft.com/office/powerpoint/2010/main" val="59266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buSzPct val="25000"/>
            </a:pPr>
            <a:fld id="{00000000-1234-1234-1234-123412341234}" type="slidenum">
              <a:rPr lang="it-IT" sz="1200" smtClean="0">
                <a:latin typeface="Calibri"/>
                <a:ea typeface="Calibri"/>
                <a:cs typeface="Calibri"/>
                <a:sym typeface="Calibri"/>
              </a:rPr>
              <a:pPr algn="r">
                <a:buSzPct val="25000"/>
              </a:pPr>
              <a:t>36</a:t>
            </a:fld>
            <a:endParaRPr lang="it-IT" sz="1200">
              <a:latin typeface="Calibri"/>
              <a:ea typeface="Calibri"/>
              <a:cs typeface="Calibri"/>
              <a:sym typeface="Calibri"/>
            </a:endParaRPr>
          </a:p>
        </p:txBody>
      </p:sp>
    </p:spTree>
    <p:extLst>
      <p:ext uri="{BB962C8B-B14F-4D97-AF65-F5344CB8AC3E}">
        <p14:creationId xmlns:p14="http://schemas.microsoft.com/office/powerpoint/2010/main" val="256996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a typeface="ＭＳ Ｐゴシック" pitchFamily="34" charset="-128"/>
              </a:rPr>
              <a:t>Il fattore </a:t>
            </a:r>
            <a:r>
              <a:rPr lang="it-IT" dirty="0" err="1" smtClean="0">
                <a:ea typeface="ＭＳ Ｐゴシック" pitchFamily="34" charset="-128"/>
              </a:rPr>
              <a:t>Rh</a:t>
            </a:r>
            <a:r>
              <a:rPr lang="it-IT" dirty="0" smtClean="0">
                <a:ea typeface="ＭＳ Ｐゴシック" pitchFamily="34" charset="-128"/>
              </a:rPr>
              <a:t> prende il nome dal </a:t>
            </a:r>
            <a:r>
              <a:rPr lang="it-IT" dirty="0" err="1" smtClean="0">
                <a:ea typeface="ＭＳ Ｐゴシック" pitchFamily="34" charset="-128"/>
              </a:rPr>
              <a:t>macacus</a:t>
            </a:r>
            <a:r>
              <a:rPr lang="it-IT" dirty="0" smtClean="0">
                <a:ea typeface="ＭＳ Ｐゴシック" pitchFamily="34" charset="-128"/>
              </a:rPr>
              <a:t> </a:t>
            </a:r>
            <a:r>
              <a:rPr lang="it-IT" dirty="0" err="1" smtClean="0">
                <a:ea typeface="ＭＳ Ｐゴシック" pitchFamily="34" charset="-128"/>
              </a:rPr>
              <a:t>rhesus</a:t>
            </a:r>
            <a:r>
              <a:rPr lang="it-IT" dirty="0" smtClean="0">
                <a:ea typeface="ＭＳ Ｐゴシック" pitchFamily="34" charset="-128"/>
              </a:rPr>
              <a:t> sul quale fu per la prima volta documentato, nel 1940.</a:t>
            </a:r>
          </a:p>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6082" name="Segnaposto note 2"/>
          <p:cNvSpPr>
            <a:spLocks noGrp="1"/>
          </p:cNvSpPr>
          <p:nvPr>
            <p:ph type="body" idx="1"/>
          </p:nvPr>
        </p:nvSpPr>
        <p:spPr/>
        <p:txBody>
          <a:bodyPr/>
          <a:lstStyle/>
          <a:p>
            <a:r>
              <a:rPr lang="it-IT" dirty="0" smtClean="0">
                <a:ea typeface="ＭＳ Ｐゴシック" pitchFamily="34" charset="-128"/>
              </a:rPr>
              <a:t>L</a:t>
            </a:r>
            <a:r>
              <a:rPr lang="it-IT" altLang="it-IT" dirty="0" smtClean="0">
                <a:ea typeface="ＭＳ Ｐゴシック" pitchFamily="34" charset="-128"/>
              </a:rPr>
              <a:t>’</a:t>
            </a:r>
            <a:r>
              <a:rPr lang="it-IT" dirty="0" smtClean="0">
                <a:ea typeface="ＭＳ Ｐゴシック" pitchFamily="34" charset="-128"/>
              </a:rPr>
              <a:t>ipotesi è che nel corso di una gravidanza con una incompatibilità del gruppo materno e fetale, il passaggio di una anche piccola quantità di sangue dal feto alla madre, di solito nel corso del travaglio di parto, porti ad una sensibilizzazione dell</a:t>
            </a:r>
            <a:r>
              <a:rPr lang="it-IT" altLang="it-IT" dirty="0" smtClean="0">
                <a:ea typeface="ＭＳ Ｐゴシック" pitchFamily="34" charset="-128"/>
              </a:rPr>
              <a:t>’</a:t>
            </a:r>
            <a:r>
              <a:rPr lang="it-IT" dirty="0" smtClean="0">
                <a:ea typeface="ＭＳ Ｐゴシック" pitchFamily="34" charset="-128"/>
              </a:rPr>
              <a:t>organismo materno e ad una conseguente produzione di anticorpi. La produzione di anticorpi è all</a:t>
            </a:r>
            <a:r>
              <a:rPr lang="it-IT" altLang="it-IT" dirty="0" smtClean="0">
                <a:ea typeface="ＭＳ Ｐゴシック" pitchFamily="34" charset="-128"/>
              </a:rPr>
              <a:t>’</a:t>
            </a:r>
            <a:r>
              <a:rPr lang="it-IT" dirty="0" smtClean="0">
                <a:ea typeface="ＭＳ Ｐゴシック" pitchFamily="34" charset="-128"/>
              </a:rPr>
              <a:t>inizio solo della categoria </a:t>
            </a:r>
            <a:r>
              <a:rPr lang="it-IT" dirty="0" err="1" smtClean="0">
                <a:ea typeface="ＭＳ Ｐゴシック" pitchFamily="34" charset="-128"/>
              </a:rPr>
              <a:t>IgM</a:t>
            </a:r>
            <a:r>
              <a:rPr lang="it-IT" dirty="0" smtClean="0">
                <a:ea typeface="ＭＳ Ｐゴシック" pitchFamily="34" charset="-128"/>
              </a:rPr>
              <a:t> che non attraversa la placenta. In parte per questo motivo, in parte per il fatto che la contaminazione di solito avviene al momento del parto, il primo nato non presenta mai segni di malattia emolitica. In caso di una seconda gravidanza, sono presenti in circolo anticorpi </a:t>
            </a:r>
            <a:r>
              <a:rPr lang="it-IT" dirty="0" err="1" smtClean="0">
                <a:ea typeface="ＭＳ Ｐゴシック" pitchFamily="34" charset="-128"/>
              </a:rPr>
              <a:t>IgG</a:t>
            </a:r>
            <a:r>
              <a:rPr lang="it-IT" dirty="0" smtClean="0">
                <a:ea typeface="ＭＳ Ｐゴシック" pitchFamily="34" charset="-128"/>
              </a:rPr>
              <a:t> che attraversano facilmente la placenta e, se in quantità sufficiente, possono determinare emolisi. </a:t>
            </a:r>
            <a:r>
              <a:rPr lang="it-IT" dirty="0" smtClean="0"/>
              <a:t>La risposta immunitaria dipende dall'entità dell'EFM, dal numero di eventi immunizzanti e dalla capacità di risposta della donna. L'incompatibilità ABO tra madre e feto protegge parzialmente dall'immunizzazione. </a:t>
            </a:r>
            <a:endParaRPr lang="it-IT" dirty="0" smtClean="0">
              <a:ea typeface="ＭＳ Ｐゴシック" pitchFamily="34" charset="-128"/>
            </a:endParaRPr>
          </a:p>
        </p:txBody>
      </p:sp>
      <p:sp>
        <p:nvSpPr>
          <p:cNvPr id="4" name="Segnaposto numero diapositiva 3"/>
          <p:cNvSpPr>
            <a:spLocks noGrp="1"/>
          </p:cNvSpPr>
          <p:nvPr>
            <p:ph type="sldNum" sz="quarter" idx="5"/>
          </p:nvPr>
        </p:nvSpPr>
        <p:spPr>
          <a:noFill/>
        </p:spPr>
        <p:txBody>
          <a:bodyPr/>
          <a:lstStyle/>
          <a:p>
            <a:fld id="{A9181FFA-304D-4673-A21B-3C1F02E84C15}" type="slidenum">
              <a:rPr lang="it-IT"/>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a typeface="ＭＳ Ｐゴシック" pitchFamily="34" charset="-128"/>
              </a:rPr>
              <a:t>In presenza di anemia severa la velocità di circolo aumenta; la misurazione con Doppler pulsato della velocità del flusso ematico nei vasi fetali correla con la anemia fetale</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ea typeface="ＭＳ Ｐゴシック" pitchFamily="34" charset="-128"/>
              </a:rPr>
              <a:t>La valutazione Doppler della velocità del circolo fetale viene preferibilmente effettuata a livello della arteria cerebrale media perché è di solito facilmente accessibile in tutti i feti.</a:t>
            </a:r>
          </a:p>
          <a:p>
            <a:r>
              <a:rPr lang="it-IT" sz="1200" b="0" i="0" u="none" strike="noStrike" kern="1200" cap="none" baseline="0" dirty="0" smtClean="0">
                <a:solidFill>
                  <a:schemeClr val="dk1"/>
                </a:solidFill>
                <a:latin typeface="Calibri"/>
                <a:ea typeface="Calibri"/>
                <a:cs typeface="Calibri"/>
                <a:sym typeface="Calibri"/>
              </a:rPr>
              <a:t>Il protocollo concordato tra SIMTI (Società Italiana di Medicina Trasfusionale e di </a:t>
            </a:r>
            <a:r>
              <a:rPr lang="it-IT" sz="1200" b="0" i="0" u="none" strike="noStrike" kern="1200" cap="none" baseline="0" dirty="0" err="1" smtClean="0">
                <a:solidFill>
                  <a:schemeClr val="dk1"/>
                </a:solidFill>
                <a:latin typeface="Calibri"/>
                <a:ea typeface="Calibri"/>
                <a:cs typeface="Calibri"/>
                <a:sym typeface="Calibri"/>
              </a:rPr>
              <a:t>Imunoematologia</a:t>
            </a:r>
            <a:r>
              <a:rPr lang="it-IT" sz="1200" b="0" i="0" u="none" strike="noStrike" kern="1200" cap="none" baseline="0" dirty="0" smtClean="0">
                <a:solidFill>
                  <a:schemeClr val="dk1"/>
                </a:solidFill>
                <a:latin typeface="Calibri"/>
                <a:ea typeface="Calibri"/>
                <a:cs typeface="Calibri"/>
                <a:sym typeface="Calibri"/>
              </a:rPr>
              <a:t>) e SIGO (Società Italiana di Ginecologia e Ostetricia) sull’assistenza ostetrica </a:t>
            </a:r>
            <a:r>
              <a:rPr lang="it-IT" sz="1200" b="0" i="0" u="none" strike="noStrike" kern="1200" cap="none" baseline="0" dirty="0" err="1" smtClean="0">
                <a:solidFill>
                  <a:schemeClr val="dk1"/>
                </a:solidFill>
                <a:latin typeface="Calibri"/>
                <a:ea typeface="Calibri"/>
                <a:cs typeface="Calibri"/>
                <a:sym typeface="Calibri"/>
              </a:rPr>
              <a:t>materno-fetale</a:t>
            </a:r>
            <a:r>
              <a:rPr lang="it-IT" sz="1200" b="0" i="0" u="none" strike="noStrike" kern="1200" cap="none" baseline="0" dirty="0" smtClean="0">
                <a:solidFill>
                  <a:schemeClr val="dk1"/>
                </a:solidFill>
                <a:latin typeface="Calibri"/>
                <a:ea typeface="Calibri"/>
                <a:cs typeface="Calibri"/>
                <a:sym typeface="Calibri"/>
              </a:rPr>
              <a:t> prevede: </a:t>
            </a:r>
          </a:p>
          <a:p>
            <a:r>
              <a:rPr lang="it-IT" sz="1200" b="0" i="0" u="none" strike="noStrike" kern="1200" cap="none" baseline="0" dirty="0" smtClean="0">
                <a:solidFill>
                  <a:schemeClr val="dk1"/>
                </a:solidFill>
                <a:latin typeface="Calibri"/>
                <a:ea typeface="Calibri"/>
                <a:cs typeface="Calibri"/>
                <a:sym typeface="Calibri"/>
              </a:rPr>
              <a:t> Entro 18 settimane EG: datazione ecografica della gravidanza, valutazione ecografica della presenza/assenza di ascite/</a:t>
            </a:r>
            <a:r>
              <a:rPr lang="it-IT" sz="1200" b="0" i="0" u="none" strike="noStrike" kern="1200" cap="none" baseline="0" dirty="0" err="1" smtClean="0">
                <a:solidFill>
                  <a:schemeClr val="dk1"/>
                </a:solidFill>
                <a:latin typeface="Calibri"/>
                <a:ea typeface="Calibri"/>
                <a:cs typeface="Calibri"/>
                <a:sym typeface="Calibri"/>
              </a:rPr>
              <a:t>idrope</a:t>
            </a:r>
            <a:r>
              <a:rPr lang="it-IT" sz="1200" b="0" i="0" u="none" strike="noStrike" kern="1200" cap="none" baseline="0" dirty="0" smtClean="0">
                <a:solidFill>
                  <a:schemeClr val="dk1"/>
                </a:solidFill>
                <a:latin typeface="Calibri"/>
                <a:ea typeface="Calibri"/>
                <a:cs typeface="Calibri"/>
                <a:sym typeface="Calibri"/>
              </a:rPr>
              <a:t> fetale e del battito cardiaco fetale. </a:t>
            </a:r>
          </a:p>
          <a:p>
            <a:r>
              <a:rPr lang="it-IT" sz="1200" b="0" i="0" u="none" strike="noStrike" kern="1200" cap="none" baseline="0" dirty="0" smtClean="0">
                <a:solidFill>
                  <a:schemeClr val="dk1"/>
                </a:solidFill>
                <a:latin typeface="Calibri"/>
                <a:ea typeface="Calibri"/>
                <a:cs typeface="Calibri"/>
                <a:sym typeface="Calibri"/>
              </a:rPr>
              <a:t> Tra 18+0 e 34+6 settimane EG: valutazione ecografica e </a:t>
            </a:r>
            <a:r>
              <a:rPr lang="it-IT" sz="1200" b="0" i="0" u="none" strike="noStrike" kern="1200" cap="none" baseline="0" dirty="0" err="1" smtClean="0">
                <a:solidFill>
                  <a:schemeClr val="dk1"/>
                </a:solidFill>
                <a:latin typeface="Calibri"/>
                <a:ea typeface="Calibri"/>
                <a:cs typeface="Calibri"/>
                <a:sym typeface="Calibri"/>
              </a:rPr>
              <a:t>Doppler-velocimetrica</a:t>
            </a:r>
            <a:r>
              <a:rPr lang="it-IT" sz="1200" b="0" i="0" u="none" strike="noStrike" kern="1200" cap="none" baseline="0" dirty="0" smtClean="0">
                <a:solidFill>
                  <a:schemeClr val="dk1"/>
                </a:solidFill>
                <a:latin typeface="Calibri"/>
                <a:ea typeface="Calibri"/>
                <a:cs typeface="Calibri"/>
                <a:sym typeface="Calibri"/>
              </a:rPr>
              <a:t> di eventuali segni indiretti di </a:t>
            </a:r>
            <a:r>
              <a:rPr lang="it-IT" sz="1200" b="0" i="0" u="none" strike="noStrike" kern="1200" cap="none" baseline="0" dirty="0" err="1" smtClean="0">
                <a:solidFill>
                  <a:schemeClr val="dk1"/>
                </a:solidFill>
                <a:latin typeface="Calibri"/>
                <a:ea typeface="Calibri"/>
                <a:cs typeface="Calibri"/>
                <a:sym typeface="Calibri"/>
              </a:rPr>
              <a:t>anemizzazione</a:t>
            </a:r>
            <a:r>
              <a:rPr lang="it-IT" sz="1200" b="0" i="0" u="none" strike="noStrike" kern="1200" cap="none" baseline="0" dirty="0" smtClean="0">
                <a:solidFill>
                  <a:schemeClr val="dk1"/>
                </a:solidFill>
                <a:latin typeface="Calibri"/>
                <a:ea typeface="Calibri"/>
                <a:cs typeface="Calibri"/>
                <a:sym typeface="Calibri"/>
              </a:rPr>
              <a:t> fetale (presenza/assenza ascite/</a:t>
            </a:r>
            <a:r>
              <a:rPr lang="it-IT" sz="1200" b="0" i="0" u="none" strike="noStrike" kern="1200" cap="none" baseline="0" dirty="0" err="1" smtClean="0">
                <a:solidFill>
                  <a:schemeClr val="dk1"/>
                </a:solidFill>
                <a:latin typeface="Calibri"/>
                <a:ea typeface="Calibri"/>
                <a:cs typeface="Calibri"/>
                <a:sym typeface="Calibri"/>
              </a:rPr>
              <a:t>idrope</a:t>
            </a:r>
            <a:r>
              <a:rPr lang="it-IT" sz="1200" b="0" i="0" u="none" strike="noStrike" kern="1200" cap="none" baseline="0" dirty="0" smtClean="0">
                <a:solidFill>
                  <a:schemeClr val="dk1"/>
                </a:solidFill>
                <a:latin typeface="Calibri"/>
                <a:ea typeface="Calibri"/>
                <a:cs typeface="Calibri"/>
                <a:sym typeface="Calibri"/>
              </a:rPr>
              <a:t> e misurazione del picco di velocità di flusso dell’arteria cerebrale </a:t>
            </a:r>
            <a:r>
              <a:rPr lang="it-IT" sz="1200" b="0" i="0" u="none" strike="noStrike" kern="1200" cap="none" baseline="0" dirty="0" err="1" smtClean="0">
                <a:solidFill>
                  <a:schemeClr val="dk1"/>
                </a:solidFill>
                <a:latin typeface="Calibri"/>
                <a:ea typeface="Calibri"/>
                <a:cs typeface="Calibri"/>
                <a:sym typeface="Calibri"/>
              </a:rPr>
              <a:t>media-ACM-PSV</a:t>
            </a:r>
            <a:r>
              <a:rPr lang="it-IT" sz="1200" b="0" i="0" u="none" strike="noStrike" kern="1200" cap="none" baseline="0" dirty="0" smtClean="0">
                <a:solidFill>
                  <a:schemeClr val="dk1"/>
                </a:solidFill>
                <a:latin typeface="Calibri"/>
                <a:ea typeface="Calibri"/>
                <a:cs typeface="Calibri"/>
                <a:sym typeface="Calibri"/>
              </a:rPr>
              <a:t>). La determinazione con eco-Doppler dell’ACM-PSV, che correla con il valore dell’emoglobina fetale, è l’esame elettivo per valutare l’anemia fetale. Il cut-off per definire l’ACM-PSV patologico, riferito all’EG, è &gt;1,5 volte il valore mediano ed è indicativo per la valutazione dell’emocromo fetale da </a:t>
            </a:r>
            <a:r>
              <a:rPr lang="it-IT" sz="1200" b="0" i="0" u="none" strike="noStrike" kern="1200" cap="none" baseline="0" dirty="0" err="1" smtClean="0">
                <a:solidFill>
                  <a:schemeClr val="dk1"/>
                </a:solidFill>
                <a:latin typeface="Calibri"/>
                <a:ea typeface="Calibri"/>
                <a:cs typeface="Calibri"/>
                <a:sym typeface="Calibri"/>
              </a:rPr>
              <a:t>cordocentesi</a:t>
            </a:r>
            <a:r>
              <a:rPr lang="it-IT" sz="1200" b="0" i="0" u="none" strike="noStrike" kern="1200" cap="none" baseline="0" dirty="0" smtClean="0">
                <a:solidFill>
                  <a:schemeClr val="dk1"/>
                </a:solidFill>
                <a:latin typeface="Calibri"/>
                <a:ea typeface="Calibri"/>
                <a:cs typeface="Calibri"/>
                <a:sym typeface="Calibri"/>
              </a:rPr>
              <a:t> (4). </a:t>
            </a:r>
          </a:p>
          <a:p>
            <a:r>
              <a:rPr lang="it-IT" sz="1200" b="0" i="0" u="none" strike="noStrike" kern="1200" cap="none" baseline="0" dirty="0" smtClean="0">
                <a:solidFill>
                  <a:schemeClr val="dk1"/>
                </a:solidFill>
                <a:latin typeface="Calibri"/>
                <a:ea typeface="Calibri"/>
                <a:cs typeface="Calibri"/>
                <a:sym typeface="Calibri"/>
              </a:rPr>
              <a:t> Dopo 35+0 settimane EG l’affidabilità di ACM-PSV è limitata; si rendono pertanto necessari la valutazione ecografica dei segni indiretti di </a:t>
            </a:r>
            <a:r>
              <a:rPr lang="it-IT" sz="1200" b="0" i="0" u="none" strike="noStrike" kern="1200" cap="none" baseline="0" dirty="0" err="1" smtClean="0">
                <a:solidFill>
                  <a:schemeClr val="dk1"/>
                </a:solidFill>
                <a:latin typeface="Calibri"/>
                <a:ea typeface="Calibri"/>
                <a:cs typeface="Calibri"/>
                <a:sym typeface="Calibri"/>
              </a:rPr>
              <a:t>anemizzazione</a:t>
            </a:r>
            <a:r>
              <a:rPr lang="it-IT" sz="1200" b="0" i="0" u="none" strike="noStrike" kern="1200" cap="none" baseline="0" dirty="0" smtClean="0">
                <a:solidFill>
                  <a:schemeClr val="dk1"/>
                </a:solidFill>
                <a:latin typeface="Calibri"/>
                <a:ea typeface="Calibri"/>
                <a:cs typeface="Calibri"/>
                <a:sym typeface="Calibri"/>
              </a:rPr>
              <a:t> fetale e il monitoraggio </a:t>
            </a:r>
            <a:r>
              <a:rPr lang="it-IT" sz="1200" b="0" i="0" u="none" strike="noStrike" kern="1200" cap="none" baseline="0" dirty="0" err="1" smtClean="0">
                <a:solidFill>
                  <a:schemeClr val="dk1"/>
                </a:solidFill>
                <a:latin typeface="Calibri"/>
                <a:ea typeface="Calibri"/>
                <a:cs typeface="Calibri"/>
                <a:sym typeface="Calibri"/>
              </a:rPr>
              <a:t>cardiotocografico</a:t>
            </a:r>
            <a:r>
              <a:rPr lang="it-IT" sz="1200" b="0" i="0" u="none" strike="noStrike" kern="1200" cap="none" baseline="0" dirty="0" smtClean="0">
                <a:solidFill>
                  <a:schemeClr val="dk1"/>
                </a:solidFill>
                <a:latin typeface="Calibri"/>
                <a:ea typeface="Calibri"/>
                <a:cs typeface="Calibri"/>
                <a:sym typeface="Calibri"/>
              </a:rPr>
              <a:t> frequente. </a:t>
            </a:r>
          </a:p>
          <a:p>
            <a:r>
              <a:rPr lang="it-IT" sz="1200" b="0" i="0" u="none" strike="noStrike" kern="1200" cap="none" baseline="0" dirty="0" smtClean="0">
                <a:solidFill>
                  <a:schemeClr val="dk1"/>
                </a:solidFill>
                <a:latin typeface="Calibri"/>
                <a:ea typeface="Calibri"/>
                <a:cs typeface="Calibri"/>
                <a:sym typeface="Calibri"/>
              </a:rPr>
              <a:t>Se uno o più parametri risultano patologici è raccomandabile espletare il parto, previa profilassi della </a:t>
            </a:r>
            <a:r>
              <a:rPr lang="it-IT" sz="1200" b="0" i="0" u="none" strike="noStrike" kern="1200" cap="none" baseline="0" dirty="0" err="1" smtClean="0">
                <a:solidFill>
                  <a:schemeClr val="dk1"/>
                </a:solidFill>
                <a:latin typeface="Calibri"/>
                <a:ea typeface="Calibri"/>
                <a:cs typeface="Calibri"/>
                <a:sym typeface="Calibri"/>
              </a:rPr>
              <a:t>respiratory</a:t>
            </a:r>
            <a:r>
              <a:rPr lang="it-IT" sz="1200" b="0" i="0" u="none" strike="noStrike" kern="1200" cap="none" baseline="0" dirty="0" smtClean="0">
                <a:solidFill>
                  <a:schemeClr val="dk1"/>
                </a:solidFill>
                <a:latin typeface="Calibri"/>
                <a:ea typeface="Calibri"/>
                <a:cs typeface="Calibri"/>
                <a:sym typeface="Calibri"/>
              </a:rPr>
              <a:t> </a:t>
            </a:r>
            <a:r>
              <a:rPr lang="it-IT" sz="1200" b="0" i="0" u="none" strike="noStrike" kern="1200" cap="none" baseline="0" dirty="0" err="1" smtClean="0">
                <a:solidFill>
                  <a:schemeClr val="dk1"/>
                </a:solidFill>
                <a:latin typeface="Calibri"/>
                <a:ea typeface="Calibri"/>
                <a:cs typeface="Calibri"/>
                <a:sym typeface="Calibri"/>
              </a:rPr>
              <a:t>distress</a:t>
            </a:r>
            <a:r>
              <a:rPr lang="it-IT" sz="1200" b="0" i="0" u="none" strike="noStrike" kern="1200" cap="none" baseline="0" dirty="0" smtClean="0">
                <a:solidFill>
                  <a:schemeClr val="dk1"/>
                </a:solidFill>
                <a:latin typeface="Calibri"/>
                <a:ea typeface="Calibri"/>
                <a:cs typeface="Calibri"/>
                <a:sym typeface="Calibri"/>
              </a:rPr>
              <a:t> </a:t>
            </a:r>
            <a:r>
              <a:rPr lang="it-IT" sz="1200" b="0" i="0" u="none" strike="noStrike" kern="1200" cap="none" baseline="0" dirty="0" err="1" smtClean="0">
                <a:solidFill>
                  <a:schemeClr val="dk1"/>
                </a:solidFill>
                <a:latin typeface="Calibri"/>
                <a:ea typeface="Calibri"/>
                <a:cs typeface="Calibri"/>
                <a:sym typeface="Calibri"/>
              </a:rPr>
              <a:t>syndrome</a:t>
            </a:r>
            <a:r>
              <a:rPr lang="it-IT" sz="1200" b="0" i="0" u="none" strike="noStrike" kern="1200" cap="none" baseline="0" dirty="0" smtClean="0">
                <a:solidFill>
                  <a:schemeClr val="dk1"/>
                </a:solidFill>
                <a:latin typeface="Calibri"/>
                <a:ea typeface="Calibri"/>
                <a:cs typeface="Calibri"/>
                <a:sym typeface="Calibri"/>
              </a:rPr>
              <a:t> (RDS) in caso di parto prematuro, secondo le attuali indicazioni. Se i parametri si mantengono nella norma è consigliabile l’espletamento del parto fra 38+0 e 38+6 settimane. </a:t>
            </a:r>
            <a:endParaRPr lang="it-IT" dirty="0" smtClean="0">
              <a:ea typeface="ＭＳ Ｐゴシック" pitchFamily="34" charset="-128"/>
            </a:endParaRPr>
          </a:p>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12</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latin typeface="Calibri" pitchFamily="34" charset="0"/>
                <a:cs typeface="Calibri" pitchFamily="34" charset="0"/>
              </a:rPr>
              <a:t>Tuttavia, attualmente, con il miglioramento della sorveglianza materno fetale e</a:t>
            </a:r>
          </a:p>
          <a:p>
            <a:r>
              <a:rPr lang="it-IT" sz="1200" dirty="0" smtClean="0">
                <a:latin typeface="Calibri" pitchFamily="34" charset="0"/>
                <a:cs typeface="Calibri" pitchFamily="34" charset="0"/>
              </a:rPr>
              <a:t>della possibilità di trattamento in utero, i casi gravi (</a:t>
            </a:r>
            <a:r>
              <a:rPr lang="it-IT" sz="1200" dirty="0" err="1" smtClean="0">
                <a:latin typeface="Calibri" pitchFamily="34" charset="0"/>
                <a:cs typeface="Calibri" pitchFamily="34" charset="0"/>
              </a:rPr>
              <a:t>idrope</a:t>
            </a:r>
            <a:r>
              <a:rPr lang="it-IT" sz="1200" dirty="0" smtClean="0">
                <a:latin typeface="Calibri" pitchFamily="34" charset="0"/>
                <a:cs typeface="Calibri" pitchFamily="34" charset="0"/>
              </a:rPr>
              <a:t> e morte) sono ridotti</a:t>
            </a:r>
          </a:p>
          <a:p>
            <a:r>
              <a:rPr lang="it-IT" sz="1200" dirty="0" smtClean="0">
                <a:latin typeface="Calibri" pitchFamily="34" charset="0"/>
                <a:cs typeface="Calibri" pitchFamily="34" charset="0"/>
              </a:rPr>
              <a:t>a circa il 10%.</a:t>
            </a:r>
          </a:p>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buSzPct val="25000"/>
              <a:buNone/>
            </a:pPr>
            <a:fld id="{00000000-1234-1234-1234-123412341234}" type="slidenum">
              <a:rPr lang="it-IT"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buSzPct val="25000"/>
                <a:buNone/>
              </a:pPr>
              <a:t>14</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buSzPct val="25000"/>
                <a:buNone/>
              </a:pPr>
              <a:t>15</a:t>
            </a:fld>
            <a:endParaRPr lang="it-IT"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endParaRPr lang="it-IT"/>
          </a:p>
        </p:txBody>
      </p:sp>
      <p:sp>
        <p:nvSpPr>
          <p:cNvPr id="17" name="Segnaposto piè di pagina 16"/>
          <p:cNvSpPr>
            <a:spLocks noGrp="1"/>
          </p:cNvSpPr>
          <p:nvPr>
            <p:ph type="ftr" sz="quarter" idx="11"/>
          </p:nvPr>
        </p:nvSpPr>
        <p:spPr>
          <a:xfrm>
            <a:off x="2898648" y="6355080"/>
            <a:ext cx="3474720" cy="365760"/>
          </a:xfrm>
        </p:spPr>
        <p:txBody>
          <a:bodyPr/>
          <a:lstStyle/>
          <a:p>
            <a:endParaRPr lang="it-IT"/>
          </a:p>
        </p:txBody>
      </p:sp>
      <p:sp>
        <p:nvSpPr>
          <p:cNvPr id="29" name="Segnaposto numero diapositiva 28"/>
          <p:cNvSpPr>
            <a:spLocks noGrp="1"/>
          </p:cNvSpPr>
          <p:nvPr>
            <p:ph type="sldNum" sz="quarter" idx="12"/>
          </p:nvPr>
        </p:nvSpPr>
        <p:spPr>
          <a:xfrm>
            <a:off x="1216152" y="6355080"/>
            <a:ext cx="1219200" cy="365760"/>
          </a:xfrm>
        </p:spPr>
        <p:txBody>
          <a:bodyPr/>
          <a:lstStyle/>
          <a:p>
            <a:pPr marL="0" marR="0" lvl="0" indent="0" algn="ctr" rtl="0">
              <a:spcBef>
                <a:spcPts val="0"/>
              </a:spcBef>
              <a:buSzPct val="25000"/>
              <a:buNone/>
            </a:pPr>
            <a:fld id="{00000000-1234-1234-1234-123412341234}" type="slidenum">
              <a:rPr lang="it-IT" sz="1400" b="0" i="0" u="none" strike="noStrike" cap="none"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b="0" i="0" u="none" strike="noStrike" cap="none">
              <a:solidFill>
                <a:srgbClr val="FFFFFF"/>
              </a:solidFill>
              <a:latin typeface="Source Sans Pro"/>
              <a:ea typeface="Source Sans Pro"/>
              <a:cs typeface="Source Sans Pro"/>
              <a:sym typeface="Source Sans Pro"/>
            </a:endParaRPr>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b="0" i="0" u="none" strike="noStrike" cap="none"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b="0" i="0" u="none" strike="noStrike" cap="none">
              <a:solidFill>
                <a:srgbClr val="FFFFFF"/>
              </a:solidFill>
              <a:latin typeface="Source Sans Pro"/>
              <a:ea typeface="Source Sans Pro"/>
              <a:cs typeface="Source Sans Pro"/>
              <a:sym typeface="Source Sans Pro"/>
            </a:endParaRPr>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pPr marL="0" marR="0" lvl="0" indent="0" algn="ctr" rtl="0">
              <a:spcBef>
                <a:spcPts val="0"/>
              </a:spcBef>
              <a:buSzPct val="25000"/>
              <a:buNone/>
            </a:pPr>
            <a:fld id="{00000000-1234-1234-1234-123412341234}" type="slidenum">
              <a:rPr lang="it-IT" sz="1400" b="0" i="0" u="none" strike="noStrike" cap="none"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b="0" i="0" u="none" strike="noStrike" cap="none">
              <a:solidFill>
                <a:srgbClr val="FFFFFF"/>
              </a:solidFill>
              <a:latin typeface="Source Sans Pro"/>
              <a:ea typeface="Source Sans Pro"/>
              <a:cs typeface="Source Sans Pro"/>
              <a:sym typeface="Source Sans Pro"/>
            </a:endParaRPr>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b="0" i="0" u="none" strike="noStrike" cap="none"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b="0" i="0" u="none" strike="noStrike" cap="none">
              <a:solidFill>
                <a:srgbClr val="FFFFFF"/>
              </a:solidFill>
              <a:latin typeface="Source Sans Pro"/>
              <a:ea typeface="Source Sans Pro"/>
              <a:cs typeface="Source Sans Pro"/>
              <a:sym typeface="Source Sans Pro"/>
            </a:endParaRPr>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it-IT" sz="1400"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a:solidFill>
                <a:srgbClr val="FFFFFF"/>
              </a:solidFill>
              <a:latin typeface="Source Sans Pro"/>
              <a:ea typeface="Source Sans Pro"/>
              <a:cs typeface="Source Sans Pro"/>
              <a:sym typeface="Source Sans Pro"/>
            </a:endParaRPr>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marL="0" marR="0" lvl="0" indent="0" algn="ctr" rtl="0">
              <a:spcBef>
                <a:spcPts val="0"/>
              </a:spcBef>
              <a:buSzPct val="25000"/>
              <a:buNone/>
            </a:pPr>
            <a:fld id="{00000000-1234-1234-1234-123412341234}" type="slidenum">
              <a:rPr lang="it-IT" sz="1400" b="0" i="0" u="none" strike="noStrike" cap="none" smtClean="0">
                <a:solidFill>
                  <a:srgbClr val="FFFFFF"/>
                </a:solidFill>
                <a:latin typeface="Source Sans Pro"/>
                <a:ea typeface="Source Sans Pro"/>
                <a:cs typeface="Source Sans Pro"/>
                <a:sym typeface="Source Sans Pro"/>
              </a:rPr>
              <a:pPr marL="0" marR="0" lvl="0" indent="0" algn="ctr" rtl="0">
                <a:spcBef>
                  <a:spcPts val="0"/>
                </a:spcBef>
                <a:buSzPct val="25000"/>
                <a:buNone/>
              </a:pPr>
              <a:t>‹N›</a:t>
            </a:fld>
            <a:endParaRPr lang="it-IT" sz="1400" b="0" i="0" u="none" strike="noStrike" cap="none">
              <a:solidFill>
                <a:srgbClr val="FFFFFF"/>
              </a:solidFill>
              <a:latin typeface="Source Sans Pro"/>
              <a:ea typeface="Source Sans Pro"/>
              <a:cs typeface="Source Sans Pro"/>
              <a:sym typeface="Source Sans Pro"/>
            </a:endParaRPr>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sa\Desktop\Assia\protocollo MEN\pediatria.jpg logo.jpg"/>
          <p:cNvPicPr>
            <a:picLocks noChangeAspect="1" noChangeArrowheads="1"/>
          </p:cNvPicPr>
          <p:nvPr/>
        </p:nvPicPr>
        <p:blipFill>
          <a:blip r:embed="rId2"/>
          <a:srcRect l="1807" t="12461" r="1807" b="72860"/>
          <a:stretch>
            <a:fillRect/>
          </a:stretch>
        </p:blipFill>
        <p:spPr bwMode="auto">
          <a:xfrm>
            <a:off x="395536" y="476672"/>
            <a:ext cx="8352928" cy="1196752"/>
          </a:xfrm>
          <a:prstGeom prst="rect">
            <a:avLst/>
          </a:prstGeom>
          <a:noFill/>
        </p:spPr>
      </p:pic>
      <p:sp>
        <p:nvSpPr>
          <p:cNvPr id="6" name="CasellaDiTesto 5"/>
          <p:cNvSpPr txBox="1"/>
          <p:nvPr/>
        </p:nvSpPr>
        <p:spPr>
          <a:xfrm>
            <a:off x="899592" y="1916832"/>
            <a:ext cx="7416824" cy="1077218"/>
          </a:xfrm>
          <a:prstGeom prst="rect">
            <a:avLst/>
          </a:prstGeom>
          <a:noFill/>
        </p:spPr>
        <p:txBody>
          <a:bodyPr wrap="square" rtlCol="0">
            <a:spAutoFit/>
          </a:bodyPr>
          <a:lstStyle/>
          <a:p>
            <a:pPr algn="ctr"/>
            <a:r>
              <a:rPr lang="it-IT" sz="1600" dirty="0" smtClean="0">
                <a:latin typeface="Comic Sans MS" pitchFamily="66" charset="0"/>
              </a:rPr>
              <a:t>Università degli studi di Napoli Federico II</a:t>
            </a:r>
          </a:p>
          <a:p>
            <a:pPr algn="ctr"/>
            <a:r>
              <a:rPr lang="it-IT" sz="1600" dirty="0" smtClean="0">
                <a:latin typeface="Comic Sans MS" pitchFamily="66" charset="0"/>
              </a:rPr>
              <a:t>Scuola di specializzazione in Pediatria</a:t>
            </a:r>
          </a:p>
          <a:p>
            <a:pPr algn="ctr"/>
            <a:r>
              <a:rPr lang="it-IT" sz="1600" dirty="0" smtClean="0">
                <a:latin typeface="Comic Sans MS" pitchFamily="66" charset="0"/>
              </a:rPr>
              <a:t>Direttore Prof. A. </a:t>
            </a:r>
            <a:r>
              <a:rPr lang="it-IT" sz="1600" dirty="0" err="1" smtClean="0">
                <a:latin typeface="Comic Sans MS" pitchFamily="66" charset="0"/>
              </a:rPr>
              <a:t>Guarino</a:t>
            </a:r>
            <a:endParaRPr lang="it-IT" sz="1600" dirty="0" smtClean="0">
              <a:latin typeface="Comic Sans MS" pitchFamily="66" charset="0"/>
            </a:endParaRPr>
          </a:p>
          <a:p>
            <a:pPr algn="ctr"/>
            <a:r>
              <a:rPr lang="it-IT" sz="1600" dirty="0" smtClean="0">
                <a:latin typeface="Comic Sans MS" pitchFamily="66" charset="0"/>
              </a:rPr>
              <a:t>Casi clinici del Mercoledì</a:t>
            </a:r>
            <a:endParaRPr lang="it-IT" sz="1600" dirty="0">
              <a:latin typeface="Comic Sans MS" pitchFamily="66" charset="0"/>
            </a:endParaRPr>
          </a:p>
        </p:txBody>
      </p:sp>
      <p:sp>
        <p:nvSpPr>
          <p:cNvPr id="7" name="CasellaDiTesto 6"/>
          <p:cNvSpPr txBox="1"/>
          <p:nvPr/>
        </p:nvSpPr>
        <p:spPr>
          <a:xfrm>
            <a:off x="395536" y="3356992"/>
            <a:ext cx="8424936" cy="1200329"/>
          </a:xfrm>
          <a:prstGeom prst="rect">
            <a:avLst/>
          </a:prstGeom>
          <a:noFill/>
        </p:spPr>
        <p:txBody>
          <a:bodyPr wrap="square" rtlCol="0">
            <a:spAutoFit/>
          </a:bodyPr>
          <a:lstStyle/>
          <a:p>
            <a:pPr algn="ctr"/>
            <a:r>
              <a:rPr lang="it-IT" sz="2400" dirty="0" smtClean="0">
                <a:latin typeface="+mj-lt"/>
              </a:rPr>
              <a:t>Assistenza al neonato con </a:t>
            </a:r>
          </a:p>
          <a:p>
            <a:pPr algn="ctr"/>
            <a:r>
              <a:rPr lang="it-IT" sz="2400" dirty="0" err="1" smtClean="0">
                <a:latin typeface="+mj-lt"/>
              </a:rPr>
              <a:t>alloimmunizzazione</a:t>
            </a:r>
            <a:r>
              <a:rPr lang="it-IT" sz="2400" dirty="0" smtClean="0">
                <a:latin typeface="+mj-lt"/>
              </a:rPr>
              <a:t> </a:t>
            </a:r>
            <a:r>
              <a:rPr lang="it-IT" sz="2400" dirty="0" err="1" smtClean="0">
                <a:latin typeface="+mj-lt"/>
              </a:rPr>
              <a:t>materno-fetale</a:t>
            </a:r>
            <a:r>
              <a:rPr lang="it-IT" sz="2400" dirty="0" smtClean="0">
                <a:latin typeface="+mj-lt"/>
              </a:rPr>
              <a:t>: </a:t>
            </a:r>
          </a:p>
          <a:p>
            <a:pPr algn="ctr"/>
            <a:r>
              <a:rPr lang="it-IT" sz="2400" dirty="0" smtClean="0">
                <a:latin typeface="+mj-lt"/>
              </a:rPr>
              <a:t>approccio diagnostico-terapeutico e </a:t>
            </a:r>
            <a:r>
              <a:rPr lang="it-IT" sz="2400" dirty="0" err="1" smtClean="0">
                <a:latin typeface="+mj-lt"/>
              </a:rPr>
              <a:t>follow</a:t>
            </a:r>
            <a:r>
              <a:rPr lang="it-IT" sz="2400" dirty="0" smtClean="0">
                <a:latin typeface="+mj-lt"/>
              </a:rPr>
              <a:t> up</a:t>
            </a:r>
          </a:p>
        </p:txBody>
      </p:sp>
      <p:sp>
        <p:nvSpPr>
          <p:cNvPr id="8" name="CasellaDiTesto 7"/>
          <p:cNvSpPr txBox="1"/>
          <p:nvPr/>
        </p:nvSpPr>
        <p:spPr>
          <a:xfrm>
            <a:off x="503040" y="4941168"/>
            <a:ext cx="8101408" cy="1323439"/>
          </a:xfrm>
          <a:prstGeom prst="rect">
            <a:avLst/>
          </a:prstGeom>
          <a:noFill/>
        </p:spPr>
        <p:txBody>
          <a:bodyPr wrap="square" rtlCol="0">
            <a:spAutoFit/>
          </a:bodyPr>
          <a:lstStyle/>
          <a:p>
            <a:pPr algn="ctr"/>
            <a:r>
              <a:rPr lang="it-IT" sz="1600" dirty="0" smtClean="0">
                <a:latin typeface="Comic Sans MS" pitchFamily="66" charset="0"/>
                <a:cs typeface="Arial" pitchFamily="34" charset="0"/>
              </a:rPr>
              <a:t>15 febbraio 2017</a:t>
            </a:r>
          </a:p>
          <a:p>
            <a:pPr algn="ctr"/>
            <a:endParaRPr lang="it-IT" sz="1600" dirty="0" smtClean="0">
              <a:latin typeface="Comic Sans MS" pitchFamily="66" charset="0"/>
              <a:cs typeface="Arial" pitchFamily="34" charset="0"/>
            </a:endParaRPr>
          </a:p>
          <a:p>
            <a:r>
              <a:rPr lang="it-IT" sz="1600" dirty="0" smtClean="0">
                <a:latin typeface="Comic Sans MS" pitchFamily="66" charset="0"/>
                <a:cs typeface="Arial" pitchFamily="34" charset="0"/>
              </a:rPr>
              <a:t>Tutor                                                                                                             AIF</a:t>
            </a:r>
          </a:p>
          <a:p>
            <a:r>
              <a:rPr lang="it-IT" sz="1600" dirty="0" smtClean="0">
                <a:latin typeface="Comic Sans MS" pitchFamily="66" charset="0"/>
                <a:cs typeface="Arial" pitchFamily="34" charset="0"/>
              </a:rPr>
              <a:t>Prof. F. </a:t>
            </a:r>
            <a:r>
              <a:rPr lang="it-IT" sz="1600" dirty="0" err="1" smtClean="0">
                <a:latin typeface="Comic Sans MS" pitchFamily="66" charset="0"/>
                <a:cs typeface="Arial" pitchFamily="34" charset="0"/>
              </a:rPr>
              <a:t>Raimondi</a:t>
            </a:r>
            <a:r>
              <a:rPr lang="it-IT" sz="1600" dirty="0" smtClean="0">
                <a:latin typeface="Comic Sans MS" pitchFamily="66" charset="0"/>
                <a:cs typeface="Arial" pitchFamily="34" charset="0"/>
              </a:rPr>
              <a:t>                                                                        Dott.ssa A. Di Fiore</a:t>
            </a:r>
          </a:p>
          <a:p>
            <a:r>
              <a:rPr lang="it-IT" sz="1600" dirty="0" smtClean="0">
                <a:latin typeface="Comic Sans MS" pitchFamily="66" charset="0"/>
                <a:cs typeface="Arial" pitchFamily="34" charset="0"/>
              </a:rPr>
              <a:t>Dott.ssa T. Ferrara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3203848" y="2780928"/>
            <a:ext cx="2664296"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spcBef>
                <a:spcPct val="50000"/>
              </a:spcBef>
              <a:defRPr/>
            </a:pPr>
            <a:r>
              <a:rPr lang="it-IT" sz="2000" u="none" dirty="0" smtClean="0">
                <a:latin typeface="Calibri"/>
                <a:cs typeface="Calibri"/>
              </a:rPr>
              <a:t>eritropoiesi extramidollare     (epatica e placentare)</a:t>
            </a:r>
          </a:p>
        </p:txBody>
      </p:sp>
      <p:sp>
        <p:nvSpPr>
          <p:cNvPr id="18436" name="Rectangle 5"/>
          <p:cNvSpPr>
            <a:spLocks noChangeArrowheads="1"/>
          </p:cNvSpPr>
          <p:nvPr/>
        </p:nvSpPr>
        <p:spPr bwMode="auto">
          <a:xfrm>
            <a:off x="3923928" y="5877272"/>
            <a:ext cx="2771775" cy="400110"/>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it-IT" sz="2000" dirty="0" err="1">
                <a:latin typeface="Calibri"/>
                <a:ea typeface="ＭＳ Ｐゴシック" charset="0"/>
                <a:cs typeface="Calibri"/>
              </a:rPr>
              <a:t>Ipoalbuminemia</a:t>
            </a:r>
            <a:endParaRPr lang="it-IT" sz="2000" dirty="0">
              <a:latin typeface="Calibri"/>
              <a:ea typeface="ＭＳ Ｐゴシック" charset="0"/>
              <a:cs typeface="Calibri"/>
            </a:endParaRPr>
          </a:p>
        </p:txBody>
      </p:sp>
      <p:sp>
        <p:nvSpPr>
          <p:cNvPr id="18437" name="Rectangle 6"/>
          <p:cNvSpPr>
            <a:spLocks noChangeArrowheads="1"/>
          </p:cNvSpPr>
          <p:nvPr/>
        </p:nvSpPr>
        <p:spPr bwMode="auto">
          <a:xfrm>
            <a:off x="6156176" y="4941168"/>
            <a:ext cx="2304256"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it-IT" sz="2400" b="1" dirty="0">
                <a:solidFill>
                  <a:srgbClr val="000000"/>
                </a:solidFill>
                <a:latin typeface="Calibri"/>
                <a:ea typeface="ＭＳ Ｐゴシック" charset="0"/>
                <a:cs typeface="Calibri"/>
              </a:rPr>
              <a:t>IDROPE</a:t>
            </a:r>
          </a:p>
        </p:txBody>
      </p:sp>
      <p:sp>
        <p:nvSpPr>
          <p:cNvPr id="18439" name="Text Box 9"/>
          <p:cNvSpPr txBox="1">
            <a:spLocks noChangeArrowheads="1"/>
          </p:cNvSpPr>
          <p:nvPr/>
        </p:nvSpPr>
        <p:spPr bwMode="auto">
          <a:xfrm>
            <a:off x="1907704" y="92050"/>
            <a:ext cx="5328592"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defRPr/>
            </a:pPr>
            <a:r>
              <a:rPr lang="it-IT" sz="2000" b="1" i="1" u="none" dirty="0" smtClean="0">
                <a:solidFill>
                  <a:srgbClr val="000000"/>
                </a:solidFill>
                <a:latin typeface="Calibri"/>
                <a:cs typeface="Calibri"/>
              </a:rPr>
              <a:t>Passaggio transplacentare di </a:t>
            </a:r>
            <a:r>
              <a:rPr lang="it-IT" sz="2000" b="1" i="1" u="none" dirty="0" err="1" smtClean="0">
                <a:solidFill>
                  <a:srgbClr val="000000"/>
                </a:solidFill>
                <a:latin typeface="Calibri"/>
                <a:cs typeface="Calibri"/>
              </a:rPr>
              <a:t>IgG</a:t>
            </a:r>
            <a:r>
              <a:rPr lang="it-IT" sz="2000" b="1" i="1" u="none" dirty="0" smtClean="0">
                <a:solidFill>
                  <a:srgbClr val="000000"/>
                </a:solidFill>
                <a:latin typeface="Calibri"/>
                <a:cs typeface="Calibri"/>
              </a:rPr>
              <a:t> anti </a:t>
            </a:r>
            <a:r>
              <a:rPr lang="it-IT" sz="2000" b="1" i="1" u="none" dirty="0" err="1" smtClean="0">
                <a:solidFill>
                  <a:srgbClr val="000000"/>
                </a:solidFill>
                <a:latin typeface="Calibri"/>
                <a:cs typeface="Calibri"/>
              </a:rPr>
              <a:t>Rh</a:t>
            </a:r>
            <a:endParaRPr lang="it-IT" sz="2000" b="1" i="1" u="none" dirty="0" smtClean="0">
              <a:solidFill>
                <a:srgbClr val="000000"/>
              </a:solidFill>
              <a:latin typeface="Calibri"/>
              <a:cs typeface="Calibri"/>
            </a:endParaRPr>
          </a:p>
        </p:txBody>
      </p:sp>
      <p:sp>
        <p:nvSpPr>
          <p:cNvPr id="18440" name="Line 11"/>
          <p:cNvSpPr>
            <a:spLocks noChangeShapeType="1"/>
          </p:cNvSpPr>
          <p:nvPr/>
        </p:nvSpPr>
        <p:spPr bwMode="auto">
          <a:xfrm flipH="1">
            <a:off x="5146477" y="2204864"/>
            <a:ext cx="1009699" cy="5040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18441" name="Line 16"/>
          <p:cNvSpPr>
            <a:spLocks noChangeShapeType="1"/>
          </p:cNvSpPr>
          <p:nvPr/>
        </p:nvSpPr>
        <p:spPr bwMode="auto">
          <a:xfrm flipV="1">
            <a:off x="5508104" y="5445224"/>
            <a:ext cx="504056" cy="3600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grpSp>
        <p:nvGrpSpPr>
          <p:cNvPr id="2" name="Group 28"/>
          <p:cNvGrpSpPr>
            <a:grpSpLocks/>
          </p:cNvGrpSpPr>
          <p:nvPr/>
        </p:nvGrpSpPr>
        <p:grpSpPr bwMode="auto">
          <a:xfrm>
            <a:off x="6157293" y="2493021"/>
            <a:ext cx="2591789" cy="1839914"/>
            <a:chOff x="3233" y="1978"/>
            <a:chExt cx="2402" cy="1159"/>
          </a:xfrm>
        </p:grpSpPr>
        <p:sp>
          <p:nvSpPr>
            <p:cNvPr id="18447" name="Text Box 18"/>
            <p:cNvSpPr txBox="1">
              <a:spLocks noChangeArrowheads="1"/>
            </p:cNvSpPr>
            <p:nvPr/>
          </p:nvSpPr>
          <p:spPr bwMode="auto">
            <a:xfrm>
              <a:off x="3233" y="1978"/>
              <a:ext cx="2402" cy="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spcBef>
                  <a:spcPct val="50000"/>
                </a:spcBef>
                <a:defRPr/>
              </a:pPr>
              <a:r>
                <a:rPr lang="it-IT" sz="2000" u="none" dirty="0" smtClean="0">
                  <a:latin typeface="Calibri"/>
                  <a:cs typeface="Calibri"/>
                </a:rPr>
                <a:t>Diminuito trasporto O2 Anossia cronica</a:t>
              </a:r>
            </a:p>
          </p:txBody>
        </p:sp>
        <p:sp>
          <p:nvSpPr>
            <p:cNvPr id="18448" name="Rectangle 19"/>
            <p:cNvSpPr>
              <a:spLocks noChangeArrowheads="1"/>
            </p:cNvSpPr>
            <p:nvPr/>
          </p:nvSpPr>
          <p:spPr bwMode="auto">
            <a:xfrm>
              <a:off x="3365" y="2497"/>
              <a:ext cx="2269" cy="640"/>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it-IT" sz="2000" b="1" dirty="0" smtClean="0">
                  <a:latin typeface="Calibri"/>
                  <a:ea typeface="ＭＳ Ｐゴシック" charset="0"/>
                  <a:cs typeface="Calibri"/>
                </a:rPr>
                <a:t>Scompenso cardiaco ad alta gittata</a:t>
              </a:r>
              <a:r>
                <a:rPr lang="it-IT" sz="2000" b="1" dirty="0">
                  <a:latin typeface="Calibri"/>
                  <a:ea typeface="ＭＳ Ｐゴシック" charset="0"/>
                  <a:cs typeface="Calibri"/>
                </a:rPr>
                <a:t> </a:t>
              </a:r>
              <a:r>
                <a:rPr lang="it-IT" sz="2000" b="1" dirty="0" smtClean="0">
                  <a:latin typeface="Calibri"/>
                  <a:ea typeface="ＭＳ Ｐゴシック" charset="0"/>
                  <a:cs typeface="Calibri"/>
                </a:rPr>
                <a:t>Cardiomegalia</a:t>
              </a:r>
            </a:p>
          </p:txBody>
        </p:sp>
      </p:grpSp>
      <p:sp>
        <p:nvSpPr>
          <p:cNvPr id="18443" name="Text Box 24"/>
          <p:cNvSpPr txBox="1">
            <a:spLocks noChangeArrowheads="1"/>
          </p:cNvSpPr>
          <p:nvPr/>
        </p:nvSpPr>
        <p:spPr bwMode="auto">
          <a:xfrm>
            <a:off x="4211960" y="3933056"/>
            <a:ext cx="1665841" cy="400110"/>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non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eaLnBrk="1" hangingPunct="1">
              <a:defRPr/>
            </a:pPr>
            <a:r>
              <a:rPr lang="it-IT" sz="2000" u="none" dirty="0" smtClean="0">
                <a:latin typeface="Calibri"/>
                <a:cs typeface="Calibri"/>
              </a:rPr>
              <a:t>Epatomegalia </a:t>
            </a:r>
          </a:p>
        </p:txBody>
      </p:sp>
      <p:sp>
        <p:nvSpPr>
          <p:cNvPr id="18445" name="Line 26"/>
          <p:cNvSpPr>
            <a:spLocks noChangeShapeType="1"/>
          </p:cNvSpPr>
          <p:nvPr/>
        </p:nvSpPr>
        <p:spPr bwMode="auto">
          <a:xfrm>
            <a:off x="5940152" y="4437111"/>
            <a:ext cx="504056" cy="4320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18446" name="Line 27"/>
          <p:cNvSpPr>
            <a:spLocks noChangeShapeType="1"/>
          </p:cNvSpPr>
          <p:nvPr/>
        </p:nvSpPr>
        <p:spPr bwMode="auto">
          <a:xfrm>
            <a:off x="3131840" y="4725144"/>
            <a:ext cx="864096" cy="8640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21" name="Line 11"/>
          <p:cNvSpPr>
            <a:spLocks noChangeShapeType="1"/>
          </p:cNvSpPr>
          <p:nvPr/>
        </p:nvSpPr>
        <p:spPr bwMode="auto">
          <a:xfrm flipH="1">
            <a:off x="7236296" y="2204864"/>
            <a:ext cx="0" cy="2880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23" name="Text Box 9"/>
          <p:cNvSpPr txBox="1">
            <a:spLocks noChangeArrowheads="1"/>
          </p:cNvSpPr>
          <p:nvPr/>
        </p:nvSpPr>
        <p:spPr bwMode="auto">
          <a:xfrm>
            <a:off x="5725666" y="1732746"/>
            <a:ext cx="2158702" cy="400110"/>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defRPr/>
            </a:pPr>
            <a:r>
              <a:rPr lang="it-IT" sz="2000" b="1" i="1" u="none" dirty="0" smtClean="0">
                <a:solidFill>
                  <a:srgbClr val="000000"/>
                </a:solidFill>
                <a:latin typeface="Calibri"/>
                <a:cs typeface="Calibri"/>
              </a:rPr>
              <a:t>Anemia</a:t>
            </a:r>
          </a:p>
        </p:txBody>
      </p:sp>
      <p:sp>
        <p:nvSpPr>
          <p:cNvPr id="24" name="Text Box 9"/>
          <p:cNvSpPr txBox="1">
            <a:spLocks noChangeArrowheads="1"/>
          </p:cNvSpPr>
          <p:nvPr/>
        </p:nvSpPr>
        <p:spPr bwMode="auto">
          <a:xfrm>
            <a:off x="2915816" y="908720"/>
            <a:ext cx="3598862"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defRPr/>
            </a:pPr>
            <a:r>
              <a:rPr lang="it-IT" sz="2000" b="1" i="1" u="none" dirty="0" smtClean="0">
                <a:solidFill>
                  <a:srgbClr val="000000"/>
                </a:solidFill>
                <a:latin typeface="Calibri"/>
                <a:cs typeface="Calibri"/>
              </a:rPr>
              <a:t>Complesso </a:t>
            </a:r>
            <a:r>
              <a:rPr lang="it-IT" sz="2000" b="1" i="1" u="none" dirty="0" err="1" smtClean="0">
                <a:solidFill>
                  <a:srgbClr val="000000"/>
                </a:solidFill>
                <a:latin typeface="Calibri"/>
                <a:cs typeface="Calibri"/>
              </a:rPr>
              <a:t>Ag</a:t>
            </a:r>
            <a:r>
              <a:rPr lang="it-IT" sz="2000" b="1" i="1" u="none" dirty="0" smtClean="0">
                <a:solidFill>
                  <a:srgbClr val="000000"/>
                </a:solidFill>
                <a:latin typeface="Calibri"/>
                <a:cs typeface="Calibri"/>
              </a:rPr>
              <a:t> - </a:t>
            </a:r>
            <a:r>
              <a:rPr lang="it-IT" sz="2000" b="1" i="1" u="none" dirty="0" err="1" smtClean="0">
                <a:solidFill>
                  <a:srgbClr val="000000"/>
                </a:solidFill>
                <a:latin typeface="Calibri"/>
                <a:cs typeface="Calibri"/>
              </a:rPr>
              <a:t>Ab</a:t>
            </a:r>
            <a:endParaRPr lang="it-IT" sz="2000" b="1" i="1" u="none" dirty="0" smtClean="0">
              <a:solidFill>
                <a:srgbClr val="000000"/>
              </a:solidFill>
              <a:latin typeface="Calibri"/>
              <a:cs typeface="Calibri"/>
            </a:endParaRPr>
          </a:p>
        </p:txBody>
      </p:sp>
      <p:sp>
        <p:nvSpPr>
          <p:cNvPr id="25" name="Line 11"/>
          <p:cNvSpPr>
            <a:spLocks noChangeShapeType="1"/>
          </p:cNvSpPr>
          <p:nvPr/>
        </p:nvSpPr>
        <p:spPr bwMode="auto">
          <a:xfrm flipH="1">
            <a:off x="4716016" y="476672"/>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27" name="Text Box 9"/>
          <p:cNvSpPr txBox="1">
            <a:spLocks noChangeArrowheads="1"/>
          </p:cNvSpPr>
          <p:nvPr/>
        </p:nvSpPr>
        <p:spPr bwMode="auto">
          <a:xfrm>
            <a:off x="2123728" y="1660738"/>
            <a:ext cx="1656184" cy="400110"/>
          </a:xfrm>
          <a:prstGeom prst="rect">
            <a:avLst/>
          </a:prstGeom>
          <a:ln>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defRPr/>
            </a:pPr>
            <a:r>
              <a:rPr lang="it-IT" sz="2000" b="1" i="1" u="none" dirty="0" smtClean="0">
                <a:solidFill>
                  <a:srgbClr val="000000"/>
                </a:solidFill>
                <a:latin typeface="Calibri"/>
                <a:cs typeface="Calibri"/>
              </a:rPr>
              <a:t>Emolisi </a:t>
            </a:r>
          </a:p>
        </p:txBody>
      </p:sp>
      <p:sp>
        <p:nvSpPr>
          <p:cNvPr id="29" name="Text Box 9"/>
          <p:cNvSpPr txBox="1">
            <a:spLocks noChangeArrowheads="1"/>
          </p:cNvSpPr>
          <p:nvPr/>
        </p:nvSpPr>
        <p:spPr bwMode="auto">
          <a:xfrm>
            <a:off x="259904" y="2456795"/>
            <a:ext cx="2799928" cy="2246769"/>
          </a:xfrm>
          <a:prstGeom prst="rect">
            <a:avLst/>
          </a:prstGeom>
          <a:noFill/>
          <a:ln>
            <a:solidFill>
              <a:schemeClr val="tx1"/>
            </a:solidFill>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u="sng">
                <a:solidFill>
                  <a:schemeClr val="tx1"/>
                </a:solidFill>
                <a:latin typeface="Arial" charset="0"/>
                <a:ea typeface="ＭＳ Ｐゴシック" charset="0"/>
              </a:defRPr>
            </a:lvl1pPr>
            <a:lvl2pPr marL="742950" indent="-285750" eaLnBrk="0" hangingPunct="0">
              <a:defRPr u="sng">
                <a:solidFill>
                  <a:schemeClr val="tx1"/>
                </a:solidFill>
                <a:latin typeface="Arial" charset="0"/>
                <a:ea typeface="ＭＳ Ｐゴシック" charset="0"/>
              </a:defRPr>
            </a:lvl2pPr>
            <a:lvl3pPr marL="1143000" indent="-228600" eaLnBrk="0" hangingPunct="0">
              <a:defRPr u="sng">
                <a:solidFill>
                  <a:schemeClr val="tx1"/>
                </a:solidFill>
                <a:latin typeface="Arial" charset="0"/>
                <a:ea typeface="ＭＳ Ｐゴシック" charset="0"/>
              </a:defRPr>
            </a:lvl3pPr>
            <a:lvl4pPr marL="1600200" indent="-228600" eaLnBrk="0" hangingPunct="0">
              <a:defRPr u="sng">
                <a:solidFill>
                  <a:schemeClr val="tx1"/>
                </a:solidFill>
                <a:latin typeface="Arial" charset="0"/>
                <a:ea typeface="ＭＳ Ｐゴシック" charset="0"/>
              </a:defRPr>
            </a:lvl4pPr>
            <a:lvl5pPr marL="2057400" indent="-228600" eaLnBrk="0" hangingPunct="0">
              <a:defRPr u="sng">
                <a:solidFill>
                  <a:schemeClr val="tx1"/>
                </a:solidFill>
                <a:latin typeface="Arial" charset="0"/>
                <a:ea typeface="ＭＳ Ｐゴシック" charset="0"/>
              </a:defRPr>
            </a:lvl5pPr>
            <a:lvl6pPr marL="2514600" indent="-228600" eaLnBrk="0" fontAlgn="base" hangingPunct="0">
              <a:spcBef>
                <a:spcPct val="0"/>
              </a:spcBef>
              <a:spcAft>
                <a:spcPct val="0"/>
              </a:spcAft>
              <a:defRPr u="sng">
                <a:solidFill>
                  <a:schemeClr val="tx1"/>
                </a:solidFill>
                <a:latin typeface="Arial" charset="0"/>
                <a:ea typeface="ＭＳ Ｐゴシック" charset="0"/>
              </a:defRPr>
            </a:lvl6pPr>
            <a:lvl7pPr marL="2971800" indent="-228600" eaLnBrk="0" fontAlgn="base" hangingPunct="0">
              <a:spcBef>
                <a:spcPct val="0"/>
              </a:spcBef>
              <a:spcAft>
                <a:spcPct val="0"/>
              </a:spcAft>
              <a:defRPr u="sng">
                <a:solidFill>
                  <a:schemeClr val="tx1"/>
                </a:solidFill>
                <a:latin typeface="Arial" charset="0"/>
                <a:ea typeface="ＭＳ Ｐゴシック" charset="0"/>
              </a:defRPr>
            </a:lvl7pPr>
            <a:lvl8pPr marL="3429000" indent="-228600" eaLnBrk="0" fontAlgn="base" hangingPunct="0">
              <a:spcBef>
                <a:spcPct val="0"/>
              </a:spcBef>
              <a:spcAft>
                <a:spcPct val="0"/>
              </a:spcAft>
              <a:defRPr u="sng">
                <a:solidFill>
                  <a:schemeClr val="tx1"/>
                </a:solidFill>
                <a:latin typeface="Arial" charset="0"/>
                <a:ea typeface="ＭＳ Ｐゴシック" charset="0"/>
              </a:defRPr>
            </a:lvl8pPr>
            <a:lvl9pPr marL="3886200" indent="-228600" eaLnBrk="0" fontAlgn="base" hangingPunct="0">
              <a:spcBef>
                <a:spcPct val="0"/>
              </a:spcBef>
              <a:spcAft>
                <a:spcPct val="0"/>
              </a:spcAft>
              <a:defRPr u="sng">
                <a:solidFill>
                  <a:schemeClr val="tx1"/>
                </a:solidFill>
                <a:latin typeface="Arial" charset="0"/>
                <a:ea typeface="ＭＳ Ｐゴシック" charset="0"/>
              </a:defRPr>
            </a:lvl9pPr>
          </a:lstStyle>
          <a:p>
            <a:pPr algn="ctr" eaLnBrk="1" hangingPunct="1">
              <a:defRPr/>
            </a:pPr>
            <a:r>
              <a:rPr lang="it-IT" sz="2000" u="none" dirty="0" smtClean="0">
                <a:solidFill>
                  <a:srgbClr val="000000"/>
                </a:solidFill>
                <a:latin typeface="Calibri"/>
                <a:cs typeface="Calibri"/>
              </a:rPr>
              <a:t>Prodotti di degradazione</a:t>
            </a:r>
          </a:p>
          <a:p>
            <a:pPr eaLnBrk="1" hangingPunct="1">
              <a:defRPr/>
            </a:pPr>
            <a:endParaRPr lang="it-IT" sz="2000" u="none" dirty="0" smtClean="0">
              <a:solidFill>
                <a:srgbClr val="000000"/>
              </a:solidFill>
              <a:latin typeface="Calibri"/>
              <a:cs typeface="Calibri"/>
            </a:endParaRPr>
          </a:p>
          <a:p>
            <a:pPr eaLnBrk="1" hangingPunct="1">
              <a:defRPr/>
            </a:pPr>
            <a:r>
              <a:rPr lang="it-IT" sz="2000" u="none" dirty="0" smtClean="0">
                <a:solidFill>
                  <a:srgbClr val="000000"/>
                </a:solidFill>
                <a:latin typeface="Calibri"/>
                <a:cs typeface="Calibri"/>
              </a:rPr>
              <a:t>Bilirubina indiretta</a:t>
            </a:r>
          </a:p>
          <a:p>
            <a:pPr eaLnBrk="1" hangingPunct="1">
              <a:buFont typeface="Arial" pitchFamily="34" charset="0"/>
              <a:buChar char="•"/>
              <a:defRPr/>
            </a:pPr>
            <a:r>
              <a:rPr lang="it-IT" sz="2000" u="none" dirty="0" err="1" smtClean="0">
                <a:solidFill>
                  <a:srgbClr val="000000"/>
                </a:solidFill>
                <a:latin typeface="Calibri"/>
                <a:cs typeface="Calibri"/>
              </a:rPr>
              <a:t>Glicuroconiugazione</a:t>
            </a:r>
            <a:r>
              <a:rPr lang="it-IT" sz="2000" u="none" dirty="0" smtClean="0">
                <a:solidFill>
                  <a:srgbClr val="000000"/>
                </a:solidFill>
                <a:latin typeface="Calibri"/>
                <a:cs typeface="Calibri"/>
              </a:rPr>
              <a:t> assente</a:t>
            </a:r>
          </a:p>
          <a:p>
            <a:pPr eaLnBrk="1" hangingPunct="1">
              <a:buFont typeface="Arial" pitchFamily="34" charset="0"/>
              <a:buChar char="•"/>
              <a:defRPr/>
            </a:pPr>
            <a:r>
              <a:rPr lang="it-IT" sz="2000" u="none" dirty="0" smtClean="0">
                <a:solidFill>
                  <a:srgbClr val="000000"/>
                </a:solidFill>
                <a:latin typeface="Calibri"/>
                <a:cs typeface="Calibri"/>
              </a:rPr>
              <a:t>Eliminata tramite la placenta  </a:t>
            </a:r>
          </a:p>
        </p:txBody>
      </p:sp>
      <p:sp>
        <p:nvSpPr>
          <p:cNvPr id="31" name="Line 11"/>
          <p:cNvSpPr>
            <a:spLocks noChangeShapeType="1"/>
          </p:cNvSpPr>
          <p:nvPr/>
        </p:nvSpPr>
        <p:spPr bwMode="auto">
          <a:xfrm flipH="1">
            <a:off x="3851919" y="1340768"/>
            <a:ext cx="577651" cy="3600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33" name="Line 11"/>
          <p:cNvSpPr>
            <a:spLocks noChangeShapeType="1"/>
          </p:cNvSpPr>
          <p:nvPr/>
        </p:nvSpPr>
        <p:spPr bwMode="auto">
          <a:xfrm>
            <a:off x="5076057" y="1340768"/>
            <a:ext cx="648071" cy="3600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34" name="Line 11"/>
          <p:cNvSpPr>
            <a:spLocks noChangeShapeType="1"/>
          </p:cNvSpPr>
          <p:nvPr/>
        </p:nvSpPr>
        <p:spPr bwMode="auto">
          <a:xfrm flipH="1">
            <a:off x="1331640" y="1916832"/>
            <a:ext cx="577651" cy="3600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35" name="Line 11"/>
          <p:cNvSpPr>
            <a:spLocks noChangeShapeType="1"/>
          </p:cNvSpPr>
          <p:nvPr/>
        </p:nvSpPr>
        <p:spPr bwMode="auto">
          <a:xfrm flipH="1">
            <a:off x="1763688" y="4869160"/>
            <a:ext cx="0" cy="3600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
        <p:nvSpPr>
          <p:cNvPr id="36" name="Rettangolo 35"/>
          <p:cNvSpPr/>
          <p:nvPr/>
        </p:nvSpPr>
        <p:spPr>
          <a:xfrm>
            <a:off x="251520" y="5373216"/>
            <a:ext cx="2969568"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it-IT" sz="2000" dirty="0" smtClean="0">
                <a:latin typeface="Calibri"/>
                <a:cs typeface="Calibri"/>
              </a:rPr>
              <a:t>Ittero nucleare</a:t>
            </a:r>
          </a:p>
          <a:p>
            <a:pPr algn="ctr" eaLnBrk="1" hangingPunct="1">
              <a:defRPr/>
            </a:pPr>
            <a:r>
              <a:rPr lang="it-IT" sz="2000" dirty="0" smtClean="0">
                <a:latin typeface="Calibri"/>
                <a:cs typeface="Calibri"/>
              </a:rPr>
              <a:t>Encefalopatia da bilirubina</a:t>
            </a:r>
          </a:p>
          <a:p>
            <a:pPr algn="ctr" eaLnBrk="1" hangingPunct="1">
              <a:defRPr/>
            </a:pPr>
            <a:r>
              <a:rPr lang="it-IT" sz="2000" dirty="0" smtClean="0">
                <a:latin typeface="Calibri"/>
                <a:cs typeface="Calibri"/>
              </a:rPr>
              <a:t>(MEN)</a:t>
            </a:r>
          </a:p>
        </p:txBody>
      </p:sp>
      <p:sp>
        <p:nvSpPr>
          <p:cNvPr id="28" name="Line 26"/>
          <p:cNvSpPr>
            <a:spLocks noChangeShapeType="1"/>
          </p:cNvSpPr>
          <p:nvPr/>
        </p:nvSpPr>
        <p:spPr bwMode="auto">
          <a:xfrm flipH="1">
            <a:off x="7244680" y="4437112"/>
            <a:ext cx="351656" cy="440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latin typeface="Calibri"/>
              <a:ea typeface="ＭＳ Ｐゴシック" charset="0"/>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heckerboard(across)">
                                      <p:cBhvr>
                                        <p:cTn id="23" dur="500"/>
                                        <p:tgtEl>
                                          <p:spTgt spid="3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checkerboard(across)">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heckerboard(across)">
                                      <p:cBhvr>
                                        <p:cTn id="31" dur="500"/>
                                        <p:tgtEl>
                                          <p:spTgt spid="3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heckerboard(across)">
                                      <p:cBhvr>
                                        <p:cTn id="34" dur="500"/>
                                        <p:tgtEl>
                                          <p:spTgt spid="3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8446"/>
                                        </p:tgtEl>
                                        <p:attrNameLst>
                                          <p:attrName>style.visibility</p:attrName>
                                        </p:attrNameLst>
                                      </p:cBhvr>
                                      <p:to>
                                        <p:strVal val="visible"/>
                                      </p:to>
                                    </p:set>
                                    <p:animEffect transition="in" filter="checkerboard(across)">
                                      <p:cBhvr>
                                        <p:cTn id="37" dur="500"/>
                                        <p:tgtEl>
                                          <p:spTgt spid="1844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436"/>
                                        </p:tgtEl>
                                        <p:attrNameLst>
                                          <p:attrName>style.visibility</p:attrName>
                                        </p:attrNameLst>
                                      </p:cBhvr>
                                      <p:to>
                                        <p:strVal val="visible"/>
                                      </p:to>
                                    </p:set>
                                    <p:animEffect transition="in" filter="checkerboard(across)">
                                      <p:cBhvr>
                                        <p:cTn id="40" dur="500"/>
                                        <p:tgtEl>
                                          <p:spTgt spid="18436"/>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8440"/>
                                        </p:tgtEl>
                                        <p:attrNameLst>
                                          <p:attrName>style.visibility</p:attrName>
                                        </p:attrNameLst>
                                      </p:cBhvr>
                                      <p:to>
                                        <p:strVal val="visible"/>
                                      </p:to>
                                    </p:set>
                                    <p:animEffect transition="in" filter="checkerboard(across)">
                                      <p:cBhvr>
                                        <p:cTn id="45" dur="500"/>
                                        <p:tgtEl>
                                          <p:spTgt spid="1844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8435"/>
                                        </p:tgtEl>
                                        <p:attrNameLst>
                                          <p:attrName>style.visibility</p:attrName>
                                        </p:attrNameLst>
                                      </p:cBhvr>
                                      <p:to>
                                        <p:strVal val="visible"/>
                                      </p:to>
                                    </p:set>
                                    <p:animEffect transition="in" filter="checkerboard(across)">
                                      <p:cBhvr>
                                        <p:cTn id="48" dur="500"/>
                                        <p:tgtEl>
                                          <p:spTgt spid="18435"/>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heckerboard(across)">
                                      <p:cBhvr>
                                        <p:cTn id="51" dur="500"/>
                                        <p:tgtEl>
                                          <p:spTgt spid="2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8443"/>
                                        </p:tgtEl>
                                        <p:attrNameLst>
                                          <p:attrName>style.visibility</p:attrName>
                                        </p:attrNameLst>
                                      </p:cBhvr>
                                      <p:to>
                                        <p:strVal val="visible"/>
                                      </p:to>
                                    </p:set>
                                    <p:animEffect transition="in" filter="checkerboard(across)">
                                      <p:cBhvr>
                                        <p:cTn id="54" dur="500"/>
                                        <p:tgtEl>
                                          <p:spTgt spid="18443"/>
                                        </p:tgtEl>
                                      </p:cBhvr>
                                    </p:animEffect>
                                  </p:childTnLst>
                                </p:cTn>
                              </p:par>
                              <p:par>
                                <p:cTn id="55" presetID="5"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heckerboard(across)">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8441"/>
                                        </p:tgtEl>
                                        <p:attrNameLst>
                                          <p:attrName>style.visibility</p:attrName>
                                        </p:attrNameLst>
                                      </p:cBhvr>
                                      <p:to>
                                        <p:strVal val="visible"/>
                                      </p:to>
                                    </p:set>
                                    <p:animEffect transition="in" filter="checkerboard(across)">
                                      <p:cBhvr>
                                        <p:cTn id="62" dur="500"/>
                                        <p:tgtEl>
                                          <p:spTgt spid="18441"/>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8445"/>
                                        </p:tgtEl>
                                        <p:attrNameLst>
                                          <p:attrName>style.visibility</p:attrName>
                                        </p:attrNameLst>
                                      </p:cBhvr>
                                      <p:to>
                                        <p:strVal val="visible"/>
                                      </p:to>
                                    </p:set>
                                    <p:animEffect transition="in" filter="checkerboard(across)">
                                      <p:cBhvr>
                                        <p:cTn id="65" dur="500"/>
                                        <p:tgtEl>
                                          <p:spTgt spid="18445"/>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8437"/>
                                        </p:tgtEl>
                                        <p:attrNameLst>
                                          <p:attrName>style.visibility</p:attrName>
                                        </p:attrNameLst>
                                      </p:cBhvr>
                                      <p:to>
                                        <p:strVal val="visible"/>
                                      </p:to>
                                    </p:set>
                                    <p:animEffect transition="in" filter="checkerboard(across)">
                                      <p:cBhvr>
                                        <p:cTn id="68" dur="500"/>
                                        <p:tgtEl>
                                          <p:spTgt spid="18437"/>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checkerboard(across)">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40" grpId="0" animBg="1"/>
      <p:bldP spid="18441" grpId="0" animBg="1"/>
      <p:bldP spid="18443" grpId="0" animBg="1"/>
      <p:bldP spid="18445" grpId="0" animBg="1"/>
      <p:bldP spid="18446" grpId="0" animBg="1"/>
      <p:bldP spid="21" grpId="0" animBg="1"/>
      <p:bldP spid="23" grpId="0" animBg="1"/>
      <p:bldP spid="27" grpId="0" animBg="1"/>
      <p:bldP spid="29" grpId="0" animBg="1"/>
      <p:bldP spid="31" grpId="0" animBg="1"/>
      <p:bldP spid="33" grpId="0" animBg="1"/>
      <p:bldP spid="34" grpId="0" animBg="1"/>
      <p:bldP spid="35" grpId="0" animBg="1"/>
      <p:bldP spid="3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MEN ABO</a:t>
            </a:r>
            <a:endParaRPr lang="it-IT" sz="3600" dirty="0"/>
          </a:p>
        </p:txBody>
      </p:sp>
      <p:sp>
        <p:nvSpPr>
          <p:cNvPr id="3" name="CasellaDiTesto 2"/>
          <p:cNvSpPr txBox="1"/>
          <p:nvPr/>
        </p:nvSpPr>
        <p:spPr>
          <a:xfrm>
            <a:off x="107504" y="1412776"/>
            <a:ext cx="8820472" cy="2723823"/>
          </a:xfrm>
          <a:prstGeom prst="rect">
            <a:avLst/>
          </a:prstGeom>
          <a:noFill/>
        </p:spPr>
        <p:txBody>
          <a:bodyPr wrap="square" rtlCol="0">
            <a:spAutoFit/>
          </a:bodyPr>
          <a:lstStyle/>
          <a:p>
            <a:pPr algn="just"/>
            <a:r>
              <a:rPr lang="it-IT" sz="1900" dirty="0" smtClean="0">
                <a:latin typeface="+mn-lt"/>
              </a:rPr>
              <a:t>- oggi la più comune MEN nel mondo occidentale</a:t>
            </a:r>
          </a:p>
          <a:p>
            <a:pPr algn="just">
              <a:buFontTx/>
              <a:buChar char="-"/>
            </a:pPr>
            <a:r>
              <a:rPr lang="it-IT" sz="1900" dirty="0" smtClean="0">
                <a:latin typeface="+mn-lt"/>
              </a:rPr>
              <a:t>15-20% delle gravidanze della popolazione bianca (nella popolazione Africana e Araba l’incidenza è più alta)</a:t>
            </a:r>
          </a:p>
          <a:p>
            <a:pPr algn="just">
              <a:buFontTx/>
              <a:buChar char="-"/>
            </a:pPr>
            <a:r>
              <a:rPr lang="it-IT" sz="1900" dirty="0" smtClean="0">
                <a:latin typeface="+mn-lt"/>
              </a:rPr>
              <a:t> mamma gruppo 0 e neonato gruppo A oppure B</a:t>
            </a:r>
          </a:p>
          <a:p>
            <a:pPr algn="just">
              <a:buFontTx/>
              <a:buChar char="-"/>
            </a:pPr>
            <a:r>
              <a:rPr lang="it-IT" sz="1900" dirty="0" smtClean="0">
                <a:latin typeface="+mn-lt"/>
              </a:rPr>
              <a:t> 10% malattia emolitica che solo nell’ 1,5-2% dei casi necessita di terapia trasfusionale </a:t>
            </a:r>
          </a:p>
          <a:p>
            <a:pPr algn="just">
              <a:buFontTx/>
              <a:buChar char="-"/>
            </a:pPr>
            <a:r>
              <a:rPr lang="it-IT" sz="1900" dirty="0" smtClean="0">
                <a:latin typeface="+mn-lt"/>
              </a:rPr>
              <a:t> incidenza sovrapponibile sia nella prima che nella successive gravidanze: non è né prevedibile che prevenibile</a:t>
            </a:r>
          </a:p>
          <a:p>
            <a:pPr marL="342900" indent="-342900" algn="just"/>
            <a:r>
              <a:rPr lang="it-IT" sz="1900" dirty="0" smtClean="0">
                <a:latin typeface="+mn-lt"/>
              </a:rPr>
              <a:t>- la ricerca di </a:t>
            </a:r>
            <a:r>
              <a:rPr lang="it-IT" sz="1900" dirty="0" err="1" smtClean="0">
                <a:latin typeface="+mn-lt"/>
              </a:rPr>
              <a:t>IgG</a:t>
            </a:r>
            <a:r>
              <a:rPr lang="it-IT" sz="1900" dirty="0" smtClean="0">
                <a:latin typeface="+mn-lt"/>
              </a:rPr>
              <a:t> anti A e/o </a:t>
            </a:r>
            <a:r>
              <a:rPr lang="it-IT" sz="1900" dirty="0" err="1" smtClean="0">
                <a:latin typeface="+mn-lt"/>
              </a:rPr>
              <a:t>antiB</a:t>
            </a:r>
            <a:r>
              <a:rPr lang="it-IT" sz="1900" dirty="0" smtClean="0">
                <a:latin typeface="+mn-lt"/>
              </a:rPr>
              <a:t> nel corso della gravidanza è scarsamente indicativa ai fini prognostici</a:t>
            </a:r>
          </a:p>
        </p:txBody>
      </p:sp>
      <p:sp>
        <p:nvSpPr>
          <p:cNvPr id="6" name="Rettangolo 5"/>
          <p:cNvSpPr/>
          <p:nvPr/>
        </p:nvSpPr>
        <p:spPr>
          <a:xfrm>
            <a:off x="323528" y="4365104"/>
            <a:ext cx="8496944" cy="2016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7" name="Rettangolo 6"/>
          <p:cNvSpPr/>
          <p:nvPr/>
        </p:nvSpPr>
        <p:spPr>
          <a:xfrm>
            <a:off x="395536" y="4493438"/>
            <a:ext cx="8424936" cy="1754326"/>
          </a:xfrm>
          <a:prstGeom prst="rect">
            <a:avLst/>
          </a:prstGeom>
        </p:spPr>
        <p:txBody>
          <a:bodyPr wrap="square">
            <a:spAutoFit/>
          </a:bodyPr>
          <a:lstStyle/>
          <a:p>
            <a:r>
              <a:rPr lang="it-IT" sz="1800" dirty="0" smtClean="0">
                <a:latin typeface="+mn-lt"/>
              </a:rPr>
              <a:t>Modesta espressione clinica legata a:</a:t>
            </a:r>
          </a:p>
          <a:p>
            <a:pPr marL="342900" indent="-342900">
              <a:buAutoNum type="arabicPeriod"/>
            </a:pPr>
            <a:r>
              <a:rPr lang="it-IT" sz="1800" dirty="0" err="1" smtClean="0">
                <a:latin typeface="+mn-lt"/>
              </a:rPr>
              <a:t>Ag</a:t>
            </a:r>
            <a:r>
              <a:rPr lang="it-IT" sz="1800" dirty="0" smtClean="0">
                <a:latin typeface="+mn-lt"/>
              </a:rPr>
              <a:t> A e B poco espressi sui globuli rossi fetali e neonatali</a:t>
            </a:r>
          </a:p>
          <a:p>
            <a:pPr marL="342900" indent="-342900">
              <a:buAutoNum type="arabicPeriod"/>
            </a:pPr>
            <a:r>
              <a:rPr lang="it-IT" sz="1800" dirty="0" smtClean="0">
                <a:latin typeface="+mn-lt"/>
              </a:rPr>
              <a:t> Le sostanze A e B sono presenti </a:t>
            </a:r>
            <a:r>
              <a:rPr lang="it-IT" sz="1800" dirty="0" err="1" smtClean="0">
                <a:latin typeface="+mn-lt"/>
              </a:rPr>
              <a:t>ubiquitariamente</a:t>
            </a:r>
            <a:r>
              <a:rPr lang="it-IT" sz="1800" dirty="0" smtClean="0">
                <a:latin typeface="+mn-lt"/>
              </a:rPr>
              <a:t> nelle cellule endoteliali, epiteliali ed anche placentari</a:t>
            </a:r>
          </a:p>
          <a:p>
            <a:pPr marL="342900" indent="-342900">
              <a:buAutoNum type="arabicPeriod"/>
            </a:pPr>
            <a:r>
              <a:rPr lang="it-IT" sz="1800" dirty="0" smtClean="0">
                <a:latin typeface="+mn-lt"/>
              </a:rPr>
              <a:t>Le </a:t>
            </a:r>
            <a:r>
              <a:rPr lang="it-IT" sz="1800" dirty="0" err="1" smtClean="0">
                <a:latin typeface="+mn-lt"/>
              </a:rPr>
              <a:t>IgG</a:t>
            </a:r>
            <a:r>
              <a:rPr lang="it-IT" sz="1800" dirty="0" smtClean="0">
                <a:latin typeface="+mn-lt"/>
              </a:rPr>
              <a:t> anti A e </a:t>
            </a:r>
            <a:r>
              <a:rPr lang="it-IT" sz="1800" dirty="0" err="1" smtClean="0">
                <a:latin typeface="+mn-lt"/>
              </a:rPr>
              <a:t>antiB</a:t>
            </a:r>
            <a:r>
              <a:rPr lang="it-IT" sz="1800" dirty="0" smtClean="0">
                <a:latin typeface="+mn-lt"/>
              </a:rPr>
              <a:t> sono rappresentate in prevalenza da IgG2, sottoclasse di Ig con ridotta capacità di attraversare attivamente la barriera placentare</a:t>
            </a:r>
          </a:p>
        </p:txBody>
      </p:sp>
      <p:pic>
        <p:nvPicPr>
          <p:cNvPr id="39940" name="Picture 4" descr="Risultati immagini per malattia emolitica del neonato abo"/>
          <p:cNvPicPr>
            <a:picLocks noChangeAspect="1" noChangeArrowheads="1"/>
          </p:cNvPicPr>
          <p:nvPr/>
        </p:nvPicPr>
        <p:blipFill>
          <a:blip r:embed="rId2"/>
          <a:srcRect r="61459" b="50000"/>
          <a:stretch>
            <a:fillRect/>
          </a:stretch>
        </p:blipFill>
        <p:spPr bwMode="auto">
          <a:xfrm>
            <a:off x="7668344" y="0"/>
            <a:ext cx="936104" cy="938213"/>
          </a:xfrm>
          <a:prstGeom prst="rect">
            <a:avLst/>
          </a:prstGeom>
          <a:noFill/>
        </p:spPr>
      </p:pic>
      <p:pic>
        <p:nvPicPr>
          <p:cNvPr id="9" name="Picture 4" descr="Risultati immagini per malattia emolitica del neonato abo"/>
          <p:cNvPicPr>
            <a:picLocks noChangeAspect="1" noChangeArrowheads="1"/>
          </p:cNvPicPr>
          <p:nvPr/>
        </p:nvPicPr>
        <p:blipFill>
          <a:blip r:embed="rId2"/>
          <a:srcRect l="62258" b="50112"/>
          <a:stretch>
            <a:fillRect/>
          </a:stretch>
        </p:blipFill>
        <p:spPr bwMode="auto">
          <a:xfrm>
            <a:off x="7812360" y="836712"/>
            <a:ext cx="916707" cy="936104"/>
          </a:xfrm>
          <a:prstGeom prst="rect">
            <a:avLst/>
          </a:prstGeom>
          <a:noFill/>
        </p:spPr>
      </p:pic>
      <p:pic>
        <p:nvPicPr>
          <p:cNvPr id="10" name="Picture 4" descr="Risultati immagini per malattia emolitica del neonato abo"/>
          <p:cNvPicPr>
            <a:picLocks noChangeAspect="1" noChangeArrowheads="1"/>
          </p:cNvPicPr>
          <p:nvPr/>
        </p:nvPicPr>
        <p:blipFill>
          <a:blip r:embed="rId2"/>
          <a:srcRect l="65223" t="52266"/>
          <a:stretch>
            <a:fillRect/>
          </a:stretch>
        </p:blipFill>
        <p:spPr bwMode="auto">
          <a:xfrm>
            <a:off x="6444208" y="692696"/>
            <a:ext cx="844699" cy="895697"/>
          </a:xfrm>
          <a:prstGeom prst="rect">
            <a:avLst/>
          </a:prstGeom>
          <a:noFill/>
        </p:spPr>
      </p:pic>
      <p:pic>
        <p:nvPicPr>
          <p:cNvPr id="39942" name="Picture 6" descr="Risultati immagini per x"/>
          <p:cNvPicPr>
            <a:picLocks noChangeAspect="1" noChangeArrowheads="1"/>
          </p:cNvPicPr>
          <p:nvPr/>
        </p:nvPicPr>
        <p:blipFill>
          <a:blip r:embed="rId3"/>
          <a:srcRect/>
          <a:stretch>
            <a:fillRect/>
          </a:stretch>
        </p:blipFill>
        <p:spPr bwMode="auto">
          <a:xfrm>
            <a:off x="7164288" y="620688"/>
            <a:ext cx="682377" cy="6823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mph" presetSubtype="1" nodeType="withEffect">
                                  <p:stCondLst>
                                    <p:cond delay="0"/>
                                  </p:stCondLst>
                                  <p:childTnLst>
                                    <p:set>
                                      <p:cBhvr override="childStyle">
                                        <p:cTn id="19" dur="indefinite"/>
                                        <p:tgtEl>
                                          <p:spTgt spid="3">
                                            <p:txEl>
                                              <p:pRg st="2" end="2"/>
                                            </p:txEl>
                                          </p:spTgt>
                                        </p:tgtEl>
                                        <p:attrNameLst>
                                          <p:attrName>style.fontStyle</p:attrName>
                                        </p:attrNameLst>
                                      </p:cBhvr>
                                      <p:to>
                                        <p:strVal val="normal"/>
                                      </p:to>
                                    </p:set>
                                    <p:set>
                                      <p:cBhvr override="childStyle">
                                        <p:cTn id="20" dur="indefinite"/>
                                        <p:tgtEl>
                                          <p:spTgt spid="3">
                                            <p:txEl>
                                              <p:pRg st="2" end="2"/>
                                            </p:txEl>
                                          </p:spTgt>
                                        </p:tgtEl>
                                        <p:attrNameLst>
                                          <p:attrName>style.fontWeight</p:attrName>
                                        </p:attrNameLst>
                                      </p:cBhvr>
                                      <p:to>
                                        <p:strVal val="bold"/>
                                      </p:to>
                                    </p:set>
                                    <p:set>
                                      <p:cBhvr override="childStyle">
                                        <p:cTn id="21" dur="indefinite"/>
                                        <p:tgtEl>
                                          <p:spTgt spid="3">
                                            <p:txEl>
                                              <p:pRg st="2" end="2"/>
                                            </p:txEl>
                                          </p:spTgt>
                                        </p:tgtEl>
                                        <p:attrNameLst>
                                          <p:attrName>style.textDecorationUnderline</p:attrName>
                                        </p:attrNameLst>
                                      </p:cBhvr>
                                      <p:to>
                                        <p:strVal val="false"/>
                                      </p:to>
                                    </p:se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nodeType="withEffect">
                                  <p:stCondLst>
                                    <p:cond delay="0"/>
                                  </p:stCondLst>
                                  <p:childTnLst>
                                    <p:set>
                                      <p:cBhvr>
                                        <p:cTn id="26" dur="1" fill="hold">
                                          <p:stCondLst>
                                            <p:cond delay="0"/>
                                          </p:stCondLst>
                                        </p:cTn>
                                        <p:tgtEl>
                                          <p:spTgt spid="39942"/>
                                        </p:tgtEl>
                                        <p:attrNameLst>
                                          <p:attrName>style.visibility</p:attrName>
                                        </p:attrNameLst>
                                      </p:cBhvr>
                                      <p:to>
                                        <p:strVal val="visible"/>
                                      </p:to>
                                    </p:set>
                                    <p:animEffect transition="in" filter="blinds(horizontal)">
                                      <p:cBhvr>
                                        <p:cTn id="27" dur="500"/>
                                        <p:tgtEl>
                                          <p:spTgt spid="39942"/>
                                        </p:tgtEl>
                                      </p:cBhvr>
                                    </p:animEffect>
                                  </p:childTnLst>
                                </p:cTn>
                              </p:par>
                              <p:par>
                                <p:cTn id="28" presetID="3" presetClass="entr" presetSubtype="10" fill="hold" nodeType="withEffect">
                                  <p:stCondLst>
                                    <p:cond delay="0"/>
                                  </p:stCondLst>
                                  <p:childTnLst>
                                    <p:set>
                                      <p:cBhvr>
                                        <p:cTn id="29" dur="1" fill="hold">
                                          <p:stCondLst>
                                            <p:cond delay="0"/>
                                          </p:stCondLst>
                                        </p:cTn>
                                        <p:tgtEl>
                                          <p:spTgt spid="39940"/>
                                        </p:tgtEl>
                                        <p:attrNameLst>
                                          <p:attrName>style.visibility</p:attrName>
                                        </p:attrNameLst>
                                      </p:cBhvr>
                                      <p:to>
                                        <p:strVal val="visible"/>
                                      </p:to>
                                    </p:set>
                                    <p:animEffect transition="in" filter="blinds(horizontal)">
                                      <p:cBhvr>
                                        <p:cTn id="30" dur="500"/>
                                        <p:tgtEl>
                                          <p:spTgt spid="39940"/>
                                        </p:tgtEl>
                                      </p:cBhvr>
                                    </p:animEffect>
                                  </p:childTnLst>
                                </p:cTn>
                              </p:par>
                              <p:par>
                                <p:cTn id="31" presetID="3"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heckerboard(across)">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7"/>
                                        </p:tgtEl>
                                        <p:attrNameLst>
                                          <p:attrName>ppt_x</p:attrName>
                                        </p:attrNameLst>
                                      </p:cBhvr>
                                      <p:tavLst>
                                        <p:tav tm="0">
                                          <p:val>
                                            <p:strVal val="ppt_x"/>
                                          </p:val>
                                        </p:tav>
                                        <p:tav tm="100000">
                                          <p:val>
                                            <p:strVal val="ppt_x"/>
                                          </p:val>
                                        </p:tav>
                                      </p:tavLst>
                                    </p:anim>
                                    <p:anim calcmode="lin" valueType="num">
                                      <p:cBhvr additive="base">
                                        <p:cTn id="51" dur="500"/>
                                        <p:tgtEl>
                                          <p:spTgt spid="7"/>
                                        </p:tgtEl>
                                        <p:attrNameLst>
                                          <p:attrName>ppt_y</p:attrName>
                                        </p:attrNameLst>
                                      </p:cBhvr>
                                      <p:tavLst>
                                        <p:tav tm="0">
                                          <p:val>
                                            <p:strVal val="ppt_y"/>
                                          </p:val>
                                        </p:tav>
                                        <p:tav tm="100000">
                                          <p:val>
                                            <p:strVal val="1+ppt_h/2"/>
                                          </p:val>
                                        </p:tav>
                                      </p:tavLst>
                                    </p:anim>
                                    <p:set>
                                      <p:cBhvr>
                                        <p:cTn id="52" dur="1" fill="hold">
                                          <p:stCondLst>
                                            <p:cond delay="499"/>
                                          </p:stCondLst>
                                        </p:cTn>
                                        <p:tgtEl>
                                          <p:spTgt spid="7"/>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6"/>
                                        </p:tgtEl>
                                        <p:attrNameLst>
                                          <p:attrName>ppt_x</p:attrName>
                                        </p:attrNameLst>
                                      </p:cBhvr>
                                      <p:tavLst>
                                        <p:tav tm="0">
                                          <p:val>
                                            <p:strVal val="ppt_x"/>
                                          </p:val>
                                        </p:tav>
                                        <p:tav tm="100000">
                                          <p:val>
                                            <p:strVal val="ppt_x"/>
                                          </p:val>
                                        </p:tav>
                                      </p:tavLst>
                                    </p:anim>
                                    <p:anim calcmode="lin" valueType="num">
                                      <p:cBhvr additive="base">
                                        <p:cTn id="55" dur="500"/>
                                        <p:tgtEl>
                                          <p:spTgt spid="6"/>
                                        </p:tgtEl>
                                        <p:attrNameLst>
                                          <p:attrName>ppt_y</p:attrName>
                                        </p:attrNameLst>
                                      </p:cBhvr>
                                      <p:tavLst>
                                        <p:tav tm="0">
                                          <p:val>
                                            <p:strVal val="ppt_y"/>
                                          </p:val>
                                        </p:tav>
                                        <p:tav tm="100000">
                                          <p:val>
                                            <p:strVal val="1+ppt_h/2"/>
                                          </p:val>
                                        </p:tav>
                                      </p:tavLst>
                                    </p:anim>
                                    <p:set>
                                      <p:cBhvr>
                                        <p:cTn id="56" dur="1" fill="hold">
                                          <p:stCondLst>
                                            <p:cond delay="499"/>
                                          </p:stCondLst>
                                        </p:cTn>
                                        <p:tgtEl>
                                          <p:spTgt spid="6"/>
                                        </p:tgtEl>
                                        <p:attrNameLst>
                                          <p:attrName>style.visibility</p:attrName>
                                        </p:attrNameLst>
                                      </p:cBhvr>
                                      <p:to>
                                        <p:strVal val="hidden"/>
                                      </p:to>
                                    </p:set>
                                  </p:childTnLst>
                                </p:cTn>
                              </p:par>
                              <p:par>
                                <p:cTn id="57" presetID="5" presetClass="entr" presetSubtype="10"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checkerboard(across)">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checkerboard(across)">
                                      <p:cBhvr>
                                        <p:cTn id="6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asellaDiTesto 37"/>
          <p:cNvSpPr txBox="1"/>
          <p:nvPr/>
        </p:nvSpPr>
        <p:spPr>
          <a:xfrm>
            <a:off x="179512" y="5703639"/>
            <a:ext cx="3600400" cy="461665"/>
          </a:xfrm>
          <a:prstGeom prst="rect">
            <a:avLst/>
          </a:prstGeom>
          <a:noFill/>
        </p:spPr>
        <p:txBody>
          <a:bodyPr wrap="square" rtlCol="0">
            <a:spAutoFit/>
          </a:bodyPr>
          <a:lstStyle/>
          <a:p>
            <a:r>
              <a:rPr lang="it-IT" sz="1200" dirty="0" smtClean="0">
                <a:solidFill>
                  <a:schemeClr val="tx1"/>
                </a:solidFill>
                <a:latin typeface="+mj-lt"/>
              </a:rPr>
              <a:t>Linee guida SIMTI-SIGO , </a:t>
            </a:r>
          </a:p>
          <a:p>
            <a:r>
              <a:rPr lang="it-IT" sz="1200" dirty="0" smtClean="0">
                <a:solidFill>
                  <a:schemeClr val="tx1"/>
                </a:solidFill>
                <a:latin typeface="+mj-lt"/>
              </a:rPr>
              <a:t>Prevenzione e trattamento MEFN. Ed 2014.</a:t>
            </a:r>
            <a:endParaRPr lang="it-IT" sz="1200" dirty="0">
              <a:solidFill>
                <a:schemeClr val="tx1"/>
              </a:solidFill>
              <a:latin typeface="+mj-lt"/>
            </a:endParaRPr>
          </a:p>
        </p:txBody>
      </p:sp>
      <p:sp>
        <p:nvSpPr>
          <p:cNvPr id="2" name="Titolo 1"/>
          <p:cNvSpPr>
            <a:spLocks noGrp="1"/>
          </p:cNvSpPr>
          <p:nvPr>
            <p:ph type="title"/>
          </p:nvPr>
        </p:nvSpPr>
        <p:spPr>
          <a:xfrm>
            <a:off x="-396552" y="3429000"/>
            <a:ext cx="4752528" cy="638944"/>
          </a:xfrm>
        </p:spPr>
        <p:txBody>
          <a:bodyPr>
            <a:normAutofit fontScale="90000"/>
          </a:bodyPr>
          <a:lstStyle/>
          <a:p>
            <a:pPr algn="ctr"/>
            <a:r>
              <a:rPr lang="it-IT" sz="3200" dirty="0" smtClean="0"/>
              <a:t>Assistenza ostetrica </a:t>
            </a:r>
            <a:br>
              <a:rPr lang="it-IT" sz="3200" dirty="0" smtClean="0"/>
            </a:br>
            <a:r>
              <a:rPr lang="it-IT" sz="3200" dirty="0" smtClean="0"/>
              <a:t>materno - fetale</a:t>
            </a:r>
            <a:endParaRPr lang="it-IT" sz="3200" dirty="0"/>
          </a:p>
        </p:txBody>
      </p:sp>
      <p:pic>
        <p:nvPicPr>
          <p:cNvPr id="4098" name="Picture 2"/>
          <p:cNvPicPr>
            <a:picLocks noChangeAspect="1" noChangeArrowheads="1"/>
          </p:cNvPicPr>
          <p:nvPr/>
        </p:nvPicPr>
        <p:blipFill>
          <a:blip r:embed="rId3"/>
          <a:srcRect/>
          <a:stretch>
            <a:fillRect/>
          </a:stretch>
        </p:blipFill>
        <p:spPr bwMode="auto">
          <a:xfrm>
            <a:off x="3931997" y="188640"/>
            <a:ext cx="5176507" cy="6523817"/>
          </a:xfrm>
          <a:prstGeom prst="rect">
            <a:avLst/>
          </a:prstGeom>
          <a:noFill/>
          <a:ln w="9525">
            <a:noFill/>
            <a:miter lim="800000"/>
            <a:headEnd/>
            <a:tailEnd/>
          </a:ln>
        </p:spPr>
      </p:pic>
      <p:sp>
        <p:nvSpPr>
          <p:cNvPr id="5" name="Rettangolo 4"/>
          <p:cNvSpPr/>
          <p:nvPr/>
        </p:nvSpPr>
        <p:spPr>
          <a:xfrm>
            <a:off x="7020272" y="5661248"/>
            <a:ext cx="201622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smtClean="0">
                <a:solidFill>
                  <a:schemeClr val="tx1"/>
                </a:solidFill>
                <a:latin typeface="Calibri" pitchFamily="34" charset="0"/>
                <a:cs typeface="Calibri" pitchFamily="34" charset="0"/>
              </a:rPr>
              <a:t>**Test di screening: </a:t>
            </a:r>
          </a:p>
          <a:p>
            <a:r>
              <a:rPr lang="it-IT" sz="1000" dirty="0" smtClean="0">
                <a:solidFill>
                  <a:schemeClr val="tx1"/>
                </a:solidFill>
                <a:latin typeface="Calibri" pitchFamily="34" charset="0"/>
                <a:cs typeface="Calibri" pitchFamily="34" charset="0"/>
              </a:rPr>
              <a:t>ricerca </a:t>
            </a:r>
            <a:r>
              <a:rPr lang="it-IT" sz="1000" dirty="0" err="1" smtClean="0">
                <a:solidFill>
                  <a:schemeClr val="tx1"/>
                </a:solidFill>
                <a:latin typeface="Calibri" pitchFamily="34" charset="0"/>
                <a:cs typeface="Calibri" pitchFamily="34" charset="0"/>
              </a:rPr>
              <a:t>Ab</a:t>
            </a:r>
            <a:r>
              <a:rPr lang="it-IT" sz="1000" dirty="0" smtClean="0">
                <a:solidFill>
                  <a:schemeClr val="tx1"/>
                </a:solidFill>
                <a:latin typeface="Calibri" pitchFamily="34" charset="0"/>
                <a:cs typeface="Calibri" pitchFamily="34" charset="0"/>
              </a:rPr>
              <a:t> anti eritrociti </a:t>
            </a:r>
          </a:p>
          <a:p>
            <a:r>
              <a:rPr lang="it-IT" sz="1000" dirty="0" smtClean="0">
                <a:solidFill>
                  <a:schemeClr val="tx1"/>
                </a:solidFill>
                <a:latin typeface="Calibri" pitchFamily="34" charset="0"/>
                <a:cs typeface="Calibri" pitchFamily="34" charset="0"/>
              </a:rPr>
              <a:t>(Test </a:t>
            </a:r>
            <a:r>
              <a:rPr lang="it-IT" sz="1000" dirty="0" err="1" smtClean="0">
                <a:solidFill>
                  <a:schemeClr val="tx1"/>
                </a:solidFill>
                <a:latin typeface="Calibri" pitchFamily="34" charset="0"/>
                <a:cs typeface="Calibri" pitchFamily="34" charset="0"/>
              </a:rPr>
              <a:t>Coombs</a:t>
            </a:r>
            <a:r>
              <a:rPr lang="it-IT" sz="1000" dirty="0" smtClean="0">
                <a:solidFill>
                  <a:schemeClr val="tx1"/>
                </a:solidFill>
                <a:latin typeface="Calibri" pitchFamily="34" charset="0"/>
                <a:cs typeface="Calibri" pitchFamily="34" charset="0"/>
              </a:rPr>
              <a:t> indiretto)</a:t>
            </a:r>
          </a:p>
          <a:p>
            <a:endParaRPr lang="it-IT" sz="1000" dirty="0" smtClean="0">
              <a:solidFill>
                <a:schemeClr val="tx1"/>
              </a:solidFill>
              <a:latin typeface="Calibri" pitchFamily="34" charset="0"/>
              <a:cs typeface="Calibri" pitchFamily="34" charset="0"/>
            </a:endParaRPr>
          </a:p>
          <a:p>
            <a:r>
              <a:rPr lang="it-IT" sz="1000" dirty="0" err="1" smtClean="0">
                <a:solidFill>
                  <a:schemeClr val="tx1"/>
                </a:solidFill>
                <a:latin typeface="Calibri" pitchFamily="34" charset="0"/>
                <a:cs typeface="Calibri" pitchFamily="34" charset="0"/>
              </a:rPr>
              <a:t>*Test</a:t>
            </a:r>
            <a:r>
              <a:rPr lang="it-IT" sz="1000" dirty="0" smtClean="0">
                <a:solidFill>
                  <a:schemeClr val="tx1"/>
                </a:solidFill>
                <a:latin typeface="Calibri" pitchFamily="34" charset="0"/>
                <a:cs typeface="Calibri" pitchFamily="34" charset="0"/>
              </a:rPr>
              <a:t> di conferma: </a:t>
            </a:r>
          </a:p>
          <a:p>
            <a:r>
              <a:rPr lang="it-IT" sz="1000" dirty="0" smtClean="0">
                <a:solidFill>
                  <a:schemeClr val="tx1"/>
                </a:solidFill>
                <a:latin typeface="Calibri" pitchFamily="34" charset="0"/>
                <a:cs typeface="Calibri" pitchFamily="34" charset="0"/>
              </a:rPr>
              <a:t>identificazione </a:t>
            </a:r>
            <a:r>
              <a:rPr lang="it-IT" sz="1000" dirty="0" err="1" smtClean="0">
                <a:solidFill>
                  <a:schemeClr val="tx1"/>
                </a:solidFill>
                <a:latin typeface="Calibri" pitchFamily="34" charset="0"/>
                <a:cs typeface="Calibri" pitchFamily="34" charset="0"/>
              </a:rPr>
              <a:t>Ab</a:t>
            </a:r>
            <a:r>
              <a:rPr lang="it-IT" sz="1000" dirty="0" smtClean="0">
                <a:solidFill>
                  <a:schemeClr val="tx1"/>
                </a:solidFill>
                <a:latin typeface="Calibri" pitchFamily="34" charset="0"/>
                <a:cs typeface="Calibri" pitchFamily="34" charset="0"/>
              </a:rPr>
              <a:t> anti eritrociti1</a:t>
            </a:r>
          </a:p>
        </p:txBody>
      </p:sp>
      <p:sp>
        <p:nvSpPr>
          <p:cNvPr id="6" name="Rettangolo 5"/>
          <p:cNvSpPr/>
          <p:nvPr/>
        </p:nvSpPr>
        <p:spPr>
          <a:xfrm>
            <a:off x="5292080" y="548680"/>
            <a:ext cx="432048"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t>
            </a:r>
            <a:endParaRPr lang="it-IT" dirty="0">
              <a:solidFill>
                <a:schemeClr val="tx1"/>
              </a:solidFill>
            </a:endParaRPr>
          </a:p>
        </p:txBody>
      </p:sp>
      <p:sp>
        <p:nvSpPr>
          <p:cNvPr id="7" name="Ovale 6"/>
          <p:cNvSpPr/>
          <p:nvPr/>
        </p:nvSpPr>
        <p:spPr>
          <a:xfrm>
            <a:off x="6911752" y="4293096"/>
            <a:ext cx="2232248" cy="8640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0" y="332656"/>
            <a:ext cx="5687616" cy="3672408"/>
          </a:xfrm>
          <a:prstGeom prst="rect">
            <a:avLst/>
          </a:prstGeom>
          <a:solidFill>
            <a:schemeClr val="bg1"/>
          </a:solidFill>
        </p:spPr>
        <p:txBody>
          <a:bodyPr wrap="square" rtlCol="0">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grpSp>
        <p:nvGrpSpPr>
          <p:cNvPr id="8" name="Gruppo 13"/>
          <p:cNvGrpSpPr>
            <a:grpSpLocks/>
          </p:cNvGrpSpPr>
          <p:nvPr/>
        </p:nvGrpSpPr>
        <p:grpSpPr bwMode="auto">
          <a:xfrm>
            <a:off x="899592" y="620688"/>
            <a:ext cx="4176464" cy="2970584"/>
            <a:chOff x="179512" y="1599183"/>
            <a:chExt cx="8784975" cy="4681760"/>
          </a:xfrm>
          <a:solidFill>
            <a:srgbClr val="92D050"/>
          </a:solidFill>
          <a:scene3d>
            <a:camera prst="orthographicFront">
              <a:rot lat="0" lon="0" rev="0"/>
            </a:camera>
            <a:lightRig rig="balanced" dir="t">
              <a:rot lat="0" lon="0" rev="8700000"/>
            </a:lightRig>
          </a:scene3d>
        </p:grpSpPr>
        <p:sp>
          <p:nvSpPr>
            <p:cNvPr id="9" name="CasellaDiTesto 3"/>
            <p:cNvSpPr txBox="1">
              <a:spLocks noChangeArrowheads="1"/>
            </p:cNvSpPr>
            <p:nvPr/>
          </p:nvSpPr>
          <p:spPr bwMode="auto">
            <a:xfrm>
              <a:off x="2008673" y="1599183"/>
              <a:ext cx="3227055"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it-IT" sz="1200" dirty="0">
                  <a:latin typeface="Calibri" pitchFamily="34" charset="0"/>
                </a:rPr>
                <a:t>Titolo </a:t>
              </a:r>
              <a:r>
                <a:rPr lang="it-IT" sz="1200" dirty="0" err="1">
                  <a:latin typeface="Calibri" pitchFamily="34" charset="0"/>
                </a:rPr>
                <a:t>anticorpale</a:t>
              </a:r>
              <a:endParaRPr lang="it-IT" sz="1200" dirty="0">
                <a:latin typeface="Calibri" pitchFamily="34" charset="0"/>
              </a:endParaRPr>
            </a:p>
          </p:txBody>
        </p:sp>
        <p:sp>
          <p:nvSpPr>
            <p:cNvPr id="10" name="CasellaDiTesto 4"/>
            <p:cNvSpPr txBox="1">
              <a:spLocks noChangeArrowheads="1"/>
            </p:cNvSpPr>
            <p:nvPr/>
          </p:nvSpPr>
          <p:spPr bwMode="auto">
            <a:xfrm>
              <a:off x="774628" y="2247255"/>
              <a:ext cx="1207791"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none">
              <a:spAutoFit/>
            </a:bodyPr>
            <a:lstStyle/>
            <a:p>
              <a:pPr algn="ctr"/>
              <a:r>
                <a:rPr lang="it-IT" sz="1200">
                  <a:latin typeface="Calibri" pitchFamily="34" charset="0"/>
                </a:rPr>
                <a:t>&lt; 1:16</a:t>
              </a:r>
            </a:p>
          </p:txBody>
        </p:sp>
        <p:sp>
          <p:nvSpPr>
            <p:cNvPr id="11" name="CasellaDiTesto 5"/>
            <p:cNvSpPr txBox="1">
              <a:spLocks noChangeArrowheads="1"/>
            </p:cNvSpPr>
            <p:nvPr/>
          </p:nvSpPr>
          <p:spPr bwMode="auto">
            <a:xfrm>
              <a:off x="179512" y="2924943"/>
              <a:ext cx="2545694" cy="727603"/>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r>
                <a:rPr lang="it-IT" sz="1200" dirty="0">
                  <a:latin typeface="Calibri" pitchFamily="34" charset="0"/>
                </a:rPr>
                <a:t>Ripetizione dopo </a:t>
              </a:r>
              <a:r>
                <a:rPr lang="it-IT" sz="1200" dirty="0" smtClean="0">
                  <a:latin typeface="Calibri" pitchFamily="34" charset="0"/>
                </a:rPr>
                <a:t>2 </a:t>
              </a:r>
              <a:r>
                <a:rPr lang="it-IT" sz="1200" dirty="0" err="1" smtClean="0">
                  <a:latin typeface="Calibri" pitchFamily="34" charset="0"/>
                </a:rPr>
                <a:t>wk</a:t>
              </a:r>
              <a:endParaRPr lang="it-IT" sz="1200" dirty="0">
                <a:latin typeface="Calibri" pitchFamily="34" charset="0"/>
              </a:endParaRPr>
            </a:p>
          </p:txBody>
        </p:sp>
        <p:sp>
          <p:nvSpPr>
            <p:cNvPr id="12" name="CasellaDiTesto 6"/>
            <p:cNvSpPr txBox="1">
              <a:spLocks noChangeArrowheads="1"/>
            </p:cNvSpPr>
            <p:nvPr/>
          </p:nvSpPr>
          <p:spPr bwMode="auto">
            <a:xfrm>
              <a:off x="5311132" y="2276872"/>
              <a:ext cx="1207791"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none">
              <a:spAutoFit/>
            </a:bodyPr>
            <a:lstStyle/>
            <a:p>
              <a:pPr algn="ctr"/>
              <a:r>
                <a:rPr lang="it-IT" sz="1200" u="sng" dirty="0">
                  <a:latin typeface="Calibri" pitchFamily="34" charset="0"/>
                </a:rPr>
                <a:t>&gt;</a:t>
              </a:r>
              <a:r>
                <a:rPr lang="it-IT" sz="1200" dirty="0">
                  <a:latin typeface="Calibri" pitchFamily="34" charset="0"/>
                </a:rPr>
                <a:t> 1:16</a:t>
              </a:r>
            </a:p>
          </p:txBody>
        </p:sp>
        <p:sp>
          <p:nvSpPr>
            <p:cNvPr id="13" name="CasellaDiTesto 7"/>
            <p:cNvSpPr txBox="1">
              <a:spLocks noChangeArrowheads="1"/>
            </p:cNvSpPr>
            <p:nvPr/>
          </p:nvSpPr>
          <p:spPr bwMode="auto">
            <a:xfrm>
              <a:off x="4847989" y="2938042"/>
              <a:ext cx="3033248"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it-IT" sz="1200" dirty="0">
                  <a:latin typeface="Calibri" pitchFamily="34" charset="0"/>
                </a:rPr>
                <a:t>Ecografia</a:t>
              </a:r>
            </a:p>
          </p:txBody>
        </p:sp>
        <p:sp>
          <p:nvSpPr>
            <p:cNvPr id="14" name="CasellaDiTesto 8"/>
            <p:cNvSpPr txBox="1">
              <a:spLocks noChangeArrowheads="1"/>
            </p:cNvSpPr>
            <p:nvPr/>
          </p:nvSpPr>
          <p:spPr bwMode="auto">
            <a:xfrm>
              <a:off x="3837833" y="3703104"/>
              <a:ext cx="2160239"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r>
                <a:rPr lang="it-IT" sz="1200" dirty="0" smtClean="0">
                  <a:latin typeface="Calibri" pitchFamily="34" charset="0"/>
                </a:rPr>
                <a:t>No </a:t>
              </a:r>
              <a:r>
                <a:rPr lang="it-IT" sz="1200" dirty="0">
                  <a:latin typeface="Calibri" pitchFamily="34" charset="0"/>
                </a:rPr>
                <a:t>anemia</a:t>
              </a:r>
            </a:p>
          </p:txBody>
        </p:sp>
        <p:sp>
          <p:nvSpPr>
            <p:cNvPr id="15" name="CasellaDiTesto 9"/>
            <p:cNvSpPr txBox="1">
              <a:spLocks noChangeArrowheads="1"/>
            </p:cNvSpPr>
            <p:nvPr/>
          </p:nvSpPr>
          <p:spPr bwMode="auto">
            <a:xfrm>
              <a:off x="1239768" y="5003808"/>
              <a:ext cx="2464290" cy="727603"/>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it-IT" sz="1200" dirty="0">
                  <a:latin typeface="Calibri" pitchFamily="34" charset="0"/>
                </a:rPr>
                <a:t>Ecografia dopo 1-2 </a:t>
              </a:r>
              <a:r>
                <a:rPr lang="it-IT" sz="1200" dirty="0" err="1" smtClean="0">
                  <a:latin typeface="Calibri" pitchFamily="34" charset="0"/>
                </a:rPr>
                <a:t>wk</a:t>
              </a:r>
              <a:endParaRPr lang="it-IT" sz="1200" dirty="0">
                <a:latin typeface="Calibri" pitchFamily="34" charset="0"/>
              </a:endParaRPr>
            </a:p>
          </p:txBody>
        </p:sp>
        <p:sp>
          <p:nvSpPr>
            <p:cNvPr id="16" name="CasellaDiTesto 10"/>
            <p:cNvSpPr txBox="1">
              <a:spLocks noChangeArrowheads="1"/>
            </p:cNvSpPr>
            <p:nvPr/>
          </p:nvSpPr>
          <p:spPr bwMode="auto">
            <a:xfrm>
              <a:off x="6340892" y="3703104"/>
              <a:ext cx="2310518" cy="436562"/>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it-IT" sz="1200" dirty="0">
                  <a:latin typeface="Calibri" pitchFamily="34" charset="0"/>
                </a:rPr>
                <a:t>Anemia</a:t>
              </a:r>
            </a:p>
          </p:txBody>
        </p:sp>
        <p:sp>
          <p:nvSpPr>
            <p:cNvPr id="17" name="CasellaDiTesto 11"/>
            <p:cNvSpPr txBox="1">
              <a:spLocks noChangeArrowheads="1"/>
            </p:cNvSpPr>
            <p:nvPr/>
          </p:nvSpPr>
          <p:spPr bwMode="auto">
            <a:xfrm>
              <a:off x="4725135" y="5262299"/>
              <a:ext cx="2334238" cy="1018644"/>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r>
                <a:rPr lang="it-IT" sz="1200" dirty="0">
                  <a:latin typeface="Calibri" pitchFamily="34" charset="0"/>
                </a:rPr>
                <a:t>&lt; 34 </a:t>
              </a:r>
              <a:r>
                <a:rPr lang="it-IT" sz="1200" dirty="0" err="1" smtClean="0">
                  <a:latin typeface="Calibri" pitchFamily="34" charset="0"/>
                </a:rPr>
                <a:t>wk</a:t>
              </a:r>
              <a:endParaRPr lang="it-IT" sz="1200" dirty="0">
                <a:latin typeface="Calibri" pitchFamily="34" charset="0"/>
              </a:endParaRPr>
            </a:p>
            <a:p>
              <a:pPr algn="ctr"/>
              <a:r>
                <a:rPr lang="it-IT" sz="1200" dirty="0" smtClean="0">
                  <a:latin typeface="Calibri" pitchFamily="34" charset="0"/>
                </a:rPr>
                <a:t>Trasfusione fetale</a:t>
              </a:r>
              <a:endParaRPr lang="it-IT" sz="1200" dirty="0">
                <a:latin typeface="Calibri" pitchFamily="34" charset="0"/>
              </a:endParaRPr>
            </a:p>
          </p:txBody>
        </p:sp>
        <p:sp>
          <p:nvSpPr>
            <p:cNvPr id="18" name="CasellaDiTesto 12"/>
            <p:cNvSpPr txBox="1">
              <a:spLocks noChangeArrowheads="1"/>
            </p:cNvSpPr>
            <p:nvPr/>
          </p:nvSpPr>
          <p:spPr bwMode="auto">
            <a:xfrm>
              <a:off x="7236296" y="5262301"/>
              <a:ext cx="1728191" cy="727603"/>
            </a:xfrm>
            <a:prstGeom prst="rect">
              <a:avLst/>
            </a:prstGeom>
            <a:grpFill/>
            <a:ln w="12700">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r>
                <a:rPr lang="it-IT" sz="1200" u="sng" dirty="0">
                  <a:latin typeface="Calibri" pitchFamily="34" charset="0"/>
                </a:rPr>
                <a:t>&gt;</a:t>
              </a:r>
              <a:r>
                <a:rPr lang="it-IT" sz="1200" dirty="0">
                  <a:latin typeface="Calibri" pitchFamily="34" charset="0"/>
                </a:rPr>
                <a:t> 34 </a:t>
              </a:r>
              <a:r>
                <a:rPr lang="it-IT" sz="1200" dirty="0" err="1" smtClean="0">
                  <a:latin typeface="Calibri" pitchFamily="34" charset="0"/>
                </a:rPr>
                <a:t>wk</a:t>
              </a:r>
              <a:endParaRPr lang="it-IT" sz="1200" dirty="0">
                <a:latin typeface="Calibri" pitchFamily="34" charset="0"/>
              </a:endParaRPr>
            </a:p>
            <a:p>
              <a:pPr algn="ctr"/>
              <a:r>
                <a:rPr lang="it-IT" sz="1200" dirty="0">
                  <a:latin typeface="Calibri" pitchFamily="34" charset="0"/>
                </a:rPr>
                <a:t>parto</a:t>
              </a:r>
            </a:p>
          </p:txBody>
        </p:sp>
      </p:grpSp>
      <p:sp>
        <p:nvSpPr>
          <p:cNvPr id="20" name="CasellaDiTesto 19"/>
          <p:cNvSpPr txBox="1"/>
          <p:nvPr/>
        </p:nvSpPr>
        <p:spPr>
          <a:xfrm>
            <a:off x="107504" y="3573016"/>
            <a:ext cx="8892480" cy="3046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1600" b="1" dirty="0" smtClean="0"/>
              <a:t>Ecografie seriate </a:t>
            </a:r>
          </a:p>
          <a:p>
            <a:pPr algn="ctr"/>
            <a:r>
              <a:rPr lang="it-IT" sz="1600" b="1" dirty="0" smtClean="0"/>
              <a:t>rilevazione segni indiretti di anemia fetale</a:t>
            </a:r>
          </a:p>
          <a:p>
            <a:pPr algn="ctr"/>
            <a:endParaRPr lang="it-IT" sz="1200" dirty="0" smtClean="0"/>
          </a:p>
          <a:p>
            <a:pPr>
              <a:buFont typeface="Arial" pitchFamily="34" charset="0"/>
              <a:buChar char="•"/>
            </a:pPr>
            <a:r>
              <a:rPr lang="it-IT" sz="1600" dirty="0" smtClean="0"/>
              <a:t>Versamento pleurico e/o peritoneale</a:t>
            </a:r>
          </a:p>
          <a:p>
            <a:pPr>
              <a:buFont typeface="Arial" pitchFamily="34" charset="0"/>
              <a:buChar char="•"/>
            </a:pPr>
            <a:r>
              <a:rPr lang="it-IT" sz="1600" dirty="0" err="1" smtClean="0"/>
              <a:t>Epatosplenomegalia</a:t>
            </a:r>
            <a:endParaRPr lang="it-IT" sz="1600" dirty="0" smtClean="0"/>
          </a:p>
          <a:p>
            <a:pPr>
              <a:buFont typeface="Arial" pitchFamily="34" charset="0"/>
              <a:buChar char="•"/>
            </a:pPr>
            <a:r>
              <a:rPr lang="it-IT" sz="1600" dirty="0" smtClean="0"/>
              <a:t>Placenta di spessore aumentato per edema</a:t>
            </a:r>
          </a:p>
          <a:p>
            <a:pPr>
              <a:buFont typeface="Arial" pitchFamily="34" charset="0"/>
              <a:buChar char="•"/>
            </a:pPr>
            <a:r>
              <a:rPr lang="it-IT" sz="1600" dirty="0" smtClean="0"/>
              <a:t>Edema sottocutaneo</a:t>
            </a:r>
          </a:p>
          <a:p>
            <a:pPr>
              <a:buFont typeface="Arial" pitchFamily="34" charset="0"/>
              <a:buChar char="•"/>
            </a:pPr>
            <a:r>
              <a:rPr lang="it-IT" sz="1600" dirty="0" smtClean="0"/>
              <a:t>Ritardo di accrescimento</a:t>
            </a:r>
          </a:p>
          <a:p>
            <a:pPr>
              <a:buFont typeface="Arial" pitchFamily="34" charset="0"/>
              <a:buChar char="•"/>
            </a:pPr>
            <a:r>
              <a:rPr lang="it-IT" sz="1600" dirty="0" err="1" smtClean="0"/>
              <a:t>Flussimetria</a:t>
            </a:r>
            <a:r>
              <a:rPr lang="it-IT" sz="1600" dirty="0" smtClean="0"/>
              <a:t> alterata (aumentata nella v. ombelicale,                                                                                dotto venoso, aorta toracica, arteria splenica,                                                                                    </a:t>
            </a:r>
            <a:r>
              <a:rPr lang="it-IT" sz="1600" i="1" u="sng" dirty="0" smtClean="0"/>
              <a:t>arteria cerebrale media</a:t>
            </a:r>
            <a:r>
              <a:rPr lang="it-IT" sz="1600" dirty="0" smtClean="0"/>
              <a:t>)</a:t>
            </a:r>
          </a:p>
          <a:p>
            <a:endParaRPr lang="it-IT" sz="1600" dirty="0"/>
          </a:p>
        </p:txBody>
      </p:sp>
      <p:sp>
        <p:nvSpPr>
          <p:cNvPr id="4101" name="AutoShape 5" descr="Risultati immagini per 1° classific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3" name="AutoShape 7" descr="Risultati immagini per 1° classific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5" name="AutoShape 9" descr="Risultati immagini per gold stand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7" name="AutoShape 11" descr="Risultati immagini per gold stand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7" name="Immagine 1"/>
          <p:cNvPicPr>
            <a:picLocks noChangeAspect="1"/>
          </p:cNvPicPr>
          <p:nvPr/>
        </p:nvPicPr>
        <p:blipFill>
          <a:blip r:embed="rId4" cstate="print"/>
          <a:srcRect r="-82" b="9106"/>
          <a:stretch>
            <a:fillRect/>
          </a:stretch>
        </p:blipFill>
        <p:spPr bwMode="auto">
          <a:xfrm>
            <a:off x="5195404" y="4365104"/>
            <a:ext cx="362506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8" name="Group 8"/>
          <p:cNvGrpSpPr>
            <a:grpSpLocks/>
          </p:cNvGrpSpPr>
          <p:nvPr/>
        </p:nvGrpSpPr>
        <p:grpSpPr bwMode="auto">
          <a:xfrm>
            <a:off x="6616408" y="5012804"/>
            <a:ext cx="1103166" cy="215468"/>
            <a:chOff x="1248" y="1344"/>
            <a:chExt cx="2400" cy="723"/>
          </a:xfrm>
        </p:grpSpPr>
        <p:sp>
          <p:nvSpPr>
            <p:cNvPr id="29" name="Text Box 9"/>
            <p:cNvSpPr txBox="1">
              <a:spLocks noChangeArrowheads="1"/>
            </p:cNvSpPr>
            <p:nvPr/>
          </p:nvSpPr>
          <p:spPr bwMode="auto">
            <a:xfrm>
              <a:off x="1248" y="1344"/>
              <a:ext cx="2400" cy="15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550" tIns="42862" rIns="82550" bIns="42862">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8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8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8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800">
                  <a:solidFill>
                    <a:schemeClr val="tx1"/>
                  </a:solidFill>
                  <a:latin typeface="Arial" charset="0"/>
                  <a:ea typeface="ＭＳ Ｐゴシック" charset="0"/>
                </a:defRPr>
              </a:lvl9pPr>
            </a:lstStyle>
            <a:p>
              <a:pPr>
                <a:defRPr/>
              </a:pPr>
              <a:r>
                <a:rPr lang="it-IT" sz="1000" dirty="0" smtClean="0">
                  <a:latin typeface="Calibri"/>
                  <a:cs typeface="Calibri"/>
                </a:rPr>
                <a:t>Anemia lieve/moderata</a:t>
              </a:r>
            </a:p>
          </p:txBody>
        </p:sp>
        <p:sp>
          <p:nvSpPr>
            <p:cNvPr id="30" name="Line 10"/>
            <p:cNvSpPr>
              <a:spLocks noChangeShapeType="1"/>
            </p:cNvSpPr>
            <p:nvPr/>
          </p:nvSpPr>
          <p:spPr bwMode="auto">
            <a:xfrm>
              <a:off x="2688" y="1587"/>
              <a:ext cx="240" cy="4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550" tIns="42862" rIns="82550" bIns="42862" anchor="ctr">
              <a:spAutoFit/>
            </a:bodyPr>
            <a:lstStyle/>
            <a:p>
              <a:pPr>
                <a:defRPr/>
              </a:pPr>
              <a:endParaRPr lang="it-IT" sz="1000">
                <a:latin typeface="Calibri"/>
                <a:ea typeface="ＭＳ Ｐゴシック" charset="0"/>
                <a:cs typeface="Calibri"/>
              </a:endParaRPr>
            </a:p>
          </p:txBody>
        </p:sp>
      </p:grpSp>
      <p:sp>
        <p:nvSpPr>
          <p:cNvPr id="31" name="Text Box 9"/>
          <p:cNvSpPr txBox="1">
            <a:spLocks noChangeArrowheads="1"/>
          </p:cNvSpPr>
          <p:nvPr/>
        </p:nvSpPr>
        <p:spPr bwMode="auto">
          <a:xfrm>
            <a:off x="6804248" y="4581128"/>
            <a:ext cx="1103167" cy="24044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2550" tIns="42862" rIns="82550" bIns="42862">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28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28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28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2800">
                <a:solidFill>
                  <a:schemeClr val="tx1"/>
                </a:solidFill>
                <a:latin typeface="Arial" charset="0"/>
                <a:ea typeface="ＭＳ Ｐゴシック" charset="0"/>
              </a:defRPr>
            </a:lvl9pPr>
          </a:lstStyle>
          <a:p>
            <a:pPr>
              <a:defRPr/>
            </a:pPr>
            <a:r>
              <a:rPr lang="it-IT" sz="1000" dirty="0" smtClean="0">
                <a:latin typeface="Calibri"/>
                <a:cs typeface="Calibri"/>
              </a:rPr>
              <a:t>Anemia grave</a:t>
            </a:r>
          </a:p>
        </p:txBody>
      </p:sp>
      <p:sp>
        <p:nvSpPr>
          <p:cNvPr id="32" name="CasellaDiTesto 2"/>
          <p:cNvSpPr txBox="1">
            <a:spLocks noChangeArrowheads="1"/>
          </p:cNvSpPr>
          <p:nvPr/>
        </p:nvSpPr>
        <p:spPr bwMode="auto">
          <a:xfrm>
            <a:off x="7285362" y="4622939"/>
            <a:ext cx="1967158" cy="246221"/>
          </a:xfrm>
          <a:prstGeom prst="rect">
            <a:avLst/>
          </a:prstGeom>
          <a:noFill/>
          <a:ln w="9525">
            <a:noFill/>
            <a:miter lim="800000"/>
            <a:headEnd/>
            <a:tailEnd/>
          </a:ln>
          <a:effectLst/>
        </p:spPr>
        <p:txBody>
          <a:bodyPr wrap="square">
            <a:spAutoFit/>
          </a:bodyPr>
          <a:lstStyle/>
          <a:p>
            <a:pPr algn="ctr"/>
            <a:r>
              <a:rPr lang="it-IT" sz="1000" dirty="0">
                <a:latin typeface="Calibri" pitchFamily="34" charset="0"/>
              </a:rPr>
              <a:t>1,5  </a:t>
            </a:r>
            <a:r>
              <a:rPr lang="it-IT" sz="1000" dirty="0" err="1">
                <a:latin typeface="Calibri" pitchFamily="34" charset="0"/>
              </a:rPr>
              <a:t>MoM</a:t>
            </a:r>
            <a:endParaRPr lang="it-IT" sz="1000" dirty="0">
              <a:latin typeface="Calibri" pitchFamily="34" charset="0"/>
            </a:endParaRPr>
          </a:p>
        </p:txBody>
      </p:sp>
      <p:sp>
        <p:nvSpPr>
          <p:cNvPr id="33" name="CasellaDiTesto 18"/>
          <p:cNvSpPr txBox="1">
            <a:spLocks noChangeArrowheads="1"/>
          </p:cNvSpPr>
          <p:nvPr/>
        </p:nvSpPr>
        <p:spPr bwMode="auto">
          <a:xfrm>
            <a:off x="7383702" y="4869160"/>
            <a:ext cx="1868818" cy="246221"/>
          </a:xfrm>
          <a:prstGeom prst="rect">
            <a:avLst/>
          </a:prstGeom>
          <a:noFill/>
          <a:ln w="9525">
            <a:noFill/>
            <a:miter lim="800000"/>
            <a:headEnd/>
            <a:tailEnd/>
          </a:ln>
          <a:effectLst/>
        </p:spPr>
        <p:txBody>
          <a:bodyPr wrap="square">
            <a:spAutoFit/>
          </a:bodyPr>
          <a:lstStyle/>
          <a:p>
            <a:pPr algn="ctr"/>
            <a:r>
              <a:rPr lang="it-IT" sz="1000" dirty="0">
                <a:latin typeface="Calibri" pitchFamily="34" charset="0"/>
              </a:rPr>
              <a:t>1,2 </a:t>
            </a:r>
            <a:r>
              <a:rPr lang="it-IT" sz="1000" dirty="0" err="1">
                <a:latin typeface="Calibri" pitchFamily="34" charset="0"/>
              </a:rPr>
              <a:t>MoM</a:t>
            </a:r>
            <a:endParaRPr lang="it-IT" sz="1000" dirty="0">
              <a:latin typeface="Calibri" pitchFamily="34" charset="0"/>
            </a:endParaRPr>
          </a:p>
        </p:txBody>
      </p:sp>
      <p:sp>
        <p:nvSpPr>
          <p:cNvPr id="34" name="Line 10"/>
          <p:cNvSpPr>
            <a:spLocks noChangeShapeType="1"/>
          </p:cNvSpPr>
          <p:nvPr/>
        </p:nvSpPr>
        <p:spPr bwMode="auto">
          <a:xfrm>
            <a:off x="7524328" y="4798119"/>
            <a:ext cx="72008" cy="14304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2550" tIns="42862" rIns="82550" bIns="42862" anchor="ctr">
            <a:spAutoFit/>
          </a:bodyPr>
          <a:lstStyle/>
          <a:p>
            <a:pPr>
              <a:defRPr/>
            </a:pPr>
            <a:endParaRPr lang="it-IT" sz="1000">
              <a:latin typeface="Calibri"/>
              <a:ea typeface="ＭＳ Ｐゴシック" charset="0"/>
              <a:cs typeface="Calibri"/>
            </a:endParaRPr>
          </a:p>
        </p:txBody>
      </p:sp>
      <p:cxnSp>
        <p:nvCxnSpPr>
          <p:cNvPr id="36" name="Connettore 2 35"/>
          <p:cNvCxnSpPr/>
          <p:nvPr/>
        </p:nvCxnSpPr>
        <p:spPr>
          <a:xfrm flipH="1">
            <a:off x="3707904" y="2276872"/>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499992" y="2276872"/>
            <a:ext cx="2160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a:off x="2547392" y="2276872"/>
            <a:ext cx="224408" cy="423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1403648" y="6002124"/>
            <a:ext cx="2664296" cy="523220"/>
          </a:xfrm>
          <a:prstGeom prst="rect">
            <a:avLst/>
          </a:prstGeom>
          <a:noFill/>
        </p:spPr>
        <p:txBody>
          <a:bodyPr wrap="square" lIns="91440" tIns="45720" rIns="91440" bIns="45720">
            <a:spAutoFit/>
            <a:scene3d>
              <a:camera prst="isometricOffAxis1Right"/>
              <a:lightRig rig="glow" dir="t">
                <a:rot lat="0" lon="0" rev="3600000"/>
              </a:lightRig>
            </a:scene3d>
            <a:sp3d prstMaterial="softEdge">
              <a:bevelT w="29210" h="16510"/>
              <a:contourClr>
                <a:schemeClr val="accent4">
                  <a:alpha val="95000"/>
                </a:schemeClr>
              </a:contourClr>
            </a:sp3d>
          </a:bodyPr>
          <a:lstStyle/>
          <a:p>
            <a:pPr algn="ctr"/>
            <a:r>
              <a:rPr lang="it-IT" sz="2800" b="1" dirty="0" err="1" smtClean="0">
                <a:ln>
                  <a:solidFill>
                    <a:schemeClr val="tx1"/>
                  </a:solidFill>
                  <a:prstDash val="solid"/>
                </a:ln>
                <a:solidFill>
                  <a:schemeClr val="accent2">
                    <a:lumMod val="60000"/>
                    <a:lumOff val="40000"/>
                  </a:schemeClr>
                </a:solidFill>
                <a:effectLst>
                  <a:outerShdw blurRad="88000" dist="50800" dir="5040000" algn="tl">
                    <a:schemeClr val="accent4">
                      <a:tint val="80000"/>
                      <a:satMod val="250000"/>
                      <a:alpha val="45000"/>
                    </a:schemeClr>
                  </a:outerShdw>
                </a:effectLst>
              </a:rPr>
              <a:t>Gold</a:t>
            </a:r>
            <a:r>
              <a:rPr lang="it-IT" sz="2800" b="1" dirty="0" smtClean="0">
                <a:ln>
                  <a:solidFill>
                    <a:schemeClr val="tx1"/>
                  </a:solidFill>
                  <a:prstDash val="solid"/>
                </a:ln>
                <a:solidFill>
                  <a:schemeClr val="accent2">
                    <a:lumMod val="60000"/>
                    <a:lumOff val="40000"/>
                  </a:schemeClr>
                </a:solidFill>
                <a:effectLst>
                  <a:outerShdw blurRad="88000" dist="50800" dir="5040000" algn="tl">
                    <a:schemeClr val="accent4">
                      <a:tint val="80000"/>
                      <a:satMod val="250000"/>
                      <a:alpha val="45000"/>
                    </a:schemeClr>
                  </a:outerShdw>
                </a:effectLst>
              </a:rPr>
              <a:t> standard</a:t>
            </a:r>
            <a:endParaRPr lang="it-IT" sz="2800" b="1" dirty="0">
              <a:ln>
                <a:solidFill>
                  <a:schemeClr val="tx1"/>
                </a:solidFill>
                <a:prstDash val="solid"/>
              </a:ln>
              <a:solidFill>
                <a:schemeClr val="accent2">
                  <a:lumMod val="60000"/>
                  <a:lumOff val="40000"/>
                </a:schemeClr>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dissolve">
                                      <p:cBhvr>
                                        <p:cTn id="21" dur="500"/>
                                        <p:tgtEl>
                                          <p:spTgt spid="36"/>
                                        </p:tgtEl>
                                      </p:cBhvr>
                                    </p:animEffect>
                                  </p:childTnLst>
                                </p:cTn>
                              </p:par>
                              <p:par>
                                <p:cTn id="22" presetID="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098"/>
                                        </p:tgtEl>
                                        <p:attrNameLst>
                                          <p:attrName>ppt_x</p:attrName>
                                        </p:attrNameLst>
                                      </p:cBhvr>
                                      <p:tavLst>
                                        <p:tav tm="0">
                                          <p:val>
                                            <p:strVal val="ppt_x"/>
                                          </p:val>
                                        </p:tav>
                                        <p:tav tm="100000">
                                          <p:val>
                                            <p:strVal val="ppt_x"/>
                                          </p:val>
                                        </p:tav>
                                      </p:tavLst>
                                    </p:anim>
                                    <p:anim calcmode="lin" valueType="num">
                                      <p:cBhvr additive="base">
                                        <p:cTn id="29" dur="500"/>
                                        <p:tgtEl>
                                          <p:spTgt spid="4098"/>
                                        </p:tgtEl>
                                        <p:attrNameLst>
                                          <p:attrName>ppt_y</p:attrName>
                                        </p:attrNameLst>
                                      </p:cBhvr>
                                      <p:tavLst>
                                        <p:tav tm="0">
                                          <p:val>
                                            <p:strVal val="ppt_y"/>
                                          </p:val>
                                        </p:tav>
                                        <p:tav tm="100000">
                                          <p:val>
                                            <p:strVal val="1+ppt_h/2"/>
                                          </p:val>
                                        </p:tav>
                                      </p:tavLst>
                                    </p:anim>
                                    <p:set>
                                      <p:cBhvr>
                                        <p:cTn id="30" dur="1" fill="hold">
                                          <p:stCondLst>
                                            <p:cond delay="499"/>
                                          </p:stCondLst>
                                        </p:cTn>
                                        <p:tgtEl>
                                          <p:spTgt spid="4098"/>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dissolve">
                                      <p:cBhvr>
                                        <p:cTn id="42" dur="500"/>
                                        <p:tgtEl>
                                          <p:spTgt spid="33"/>
                                        </p:tgtEl>
                                      </p:cBhvr>
                                    </p:animEffect>
                                  </p:childTnLst>
                                </p:cTn>
                              </p:par>
                              <p:par>
                                <p:cTn id="43" presetID="9"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500"/>
                                        <p:tgtEl>
                                          <p:spTgt spid="34"/>
                                        </p:tgtEl>
                                      </p:cBhvr>
                                    </p:animEffect>
                                  </p:childTnLst>
                                </p:cTn>
                              </p:par>
                              <p:par>
                                <p:cTn id="49" presetID="2" presetClass="entr" presetSubtype="4" fill="hold" grpId="1"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5" presetClass="emph" presetSubtype="7" grpId="0" nodeType="withEffect">
                                  <p:stCondLst>
                                    <p:cond delay="0"/>
                                  </p:stCondLst>
                                  <p:childTnLst>
                                    <p:set>
                                      <p:cBhvr override="childStyle">
                                        <p:cTn id="54" dur="indefinite"/>
                                        <p:tgtEl>
                                          <p:spTgt spid="26"/>
                                        </p:tgtEl>
                                        <p:attrNameLst>
                                          <p:attrName>style.fontStyle</p:attrName>
                                        </p:attrNameLst>
                                      </p:cBhvr>
                                      <p:to>
                                        <p:strVal val="italic"/>
                                      </p:to>
                                    </p:set>
                                    <p:set>
                                      <p:cBhvr override="childStyle">
                                        <p:cTn id="55" dur="indefinite"/>
                                        <p:tgtEl>
                                          <p:spTgt spid="26"/>
                                        </p:tgtEl>
                                        <p:attrNameLst>
                                          <p:attrName>style.fontWeight</p:attrName>
                                        </p:attrNameLst>
                                      </p:cBhvr>
                                      <p:to>
                                        <p:strVal val="bold"/>
                                      </p:to>
                                    </p:set>
                                    <p:set>
                                      <p:cBhvr override="childStyle">
                                        <p:cTn id="56" dur="indefinite"/>
                                        <p:tgtEl>
                                          <p:spTgt spid="26"/>
                                        </p:tgtEl>
                                        <p:attrNameLst>
                                          <p:attrName>style.textDecorationUnderline</p:attrName>
                                        </p:attrNameLst>
                                      </p:cBhvr>
                                      <p:to>
                                        <p:strVal val="true"/>
                                      </p:to>
                                    </p:se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31" grpId="0"/>
      <p:bldP spid="32" grpId="0"/>
      <p:bldP spid="33" grpId="0"/>
      <p:bldP spid="34" grpId="0" animBg="1"/>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467544" y="1700808"/>
          <a:ext cx="81003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Rectangle 2"/>
          <p:cNvSpPr>
            <a:spLocks noGrp="1" noChangeArrowheads="1"/>
          </p:cNvSpPr>
          <p:nvPr>
            <p:ph type="title"/>
          </p:nvPr>
        </p:nvSpPr>
        <p:spPr>
          <a:xfrm>
            <a:off x="899592" y="53752"/>
            <a:ext cx="7772400" cy="1143000"/>
          </a:xfrm>
          <a:ln>
            <a:miter lim="800000"/>
            <a:headEnd/>
            <a:tailEnd/>
          </a:ln>
        </p:spPr>
        <p:txBody>
          <a:bodyPr anchor="t">
            <a:normAutofit fontScale="90000"/>
          </a:bodyPr>
          <a:lstStyle/>
          <a:p>
            <a:pPr algn="ctr" eaLnBrk="1" hangingPunct="1">
              <a:defRPr/>
            </a:pPr>
            <a:r>
              <a:rPr lang="it-IT" sz="3600" dirty="0">
                <a:cs typeface="Calibri"/>
              </a:rPr>
              <a:t>Malattia </a:t>
            </a:r>
            <a:r>
              <a:rPr lang="it-IT" sz="3600" dirty="0" smtClean="0">
                <a:cs typeface="Calibri"/>
              </a:rPr>
              <a:t>Emolitica fetale  e neonatale: </a:t>
            </a:r>
            <a:br>
              <a:rPr lang="it-IT" sz="3600" dirty="0" smtClean="0">
                <a:cs typeface="Calibri"/>
              </a:rPr>
            </a:br>
            <a:r>
              <a:rPr lang="it-IT" sz="3600" dirty="0" smtClean="0">
                <a:cs typeface="Calibri"/>
              </a:rPr>
              <a:t>storia naturale della malattia</a:t>
            </a:r>
            <a:endParaRPr lang="it-IT" sz="3600" dirty="0">
              <a:cs typeface="Calibri"/>
            </a:endParaRPr>
          </a:p>
        </p:txBody>
      </p:sp>
      <p:sp>
        <p:nvSpPr>
          <p:cNvPr id="7" name="Rettangolo 6"/>
          <p:cNvSpPr/>
          <p:nvPr/>
        </p:nvSpPr>
        <p:spPr>
          <a:xfrm>
            <a:off x="899592" y="4509120"/>
            <a:ext cx="7956376"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FontTx/>
              <a:buChar char="-"/>
            </a:pPr>
            <a:r>
              <a:rPr lang="it-IT" sz="2000" dirty="0" smtClean="0">
                <a:latin typeface="+mn-lt"/>
                <a:cs typeface="Calibri" pitchFamily="34" charset="0"/>
              </a:rPr>
              <a:t>50% dei casi: segni lievi di malattia e senza necessità di alcun trattamento </a:t>
            </a:r>
          </a:p>
          <a:p>
            <a:pPr algn="ctr">
              <a:buFontTx/>
              <a:buChar char="-"/>
            </a:pPr>
            <a:r>
              <a:rPr lang="it-IT" sz="2000" dirty="0" smtClean="0">
                <a:latin typeface="+mn-lt"/>
                <a:cs typeface="Calibri" pitchFamily="34" charset="0"/>
              </a:rPr>
              <a:t>20-25% dei casi: si può presentare nella sua forma più grave (</a:t>
            </a:r>
            <a:r>
              <a:rPr lang="it-IT" sz="2000" dirty="0" err="1" smtClean="0">
                <a:latin typeface="+mn-lt"/>
                <a:cs typeface="Calibri" pitchFamily="34" charset="0"/>
              </a:rPr>
              <a:t>idrope</a:t>
            </a:r>
            <a:r>
              <a:rPr lang="it-IT" sz="2000" dirty="0" smtClean="0">
                <a:latin typeface="+mn-lt"/>
                <a:cs typeface="Calibri" pitchFamily="34" charset="0"/>
              </a:rPr>
              <a:t> fetale e morte) prima della 34a settimana di EG.</a:t>
            </a:r>
          </a:p>
        </p:txBody>
      </p:sp>
      <p:sp>
        <p:nvSpPr>
          <p:cNvPr id="9" name="Rettangolo 8"/>
          <p:cNvSpPr/>
          <p:nvPr/>
        </p:nvSpPr>
        <p:spPr>
          <a:xfrm>
            <a:off x="1043608" y="1484784"/>
            <a:ext cx="36004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it-IT" sz="2000" dirty="0" smtClean="0">
                <a:latin typeface="+mn-lt"/>
                <a:cs typeface="Calibri" pitchFamily="34" charset="0"/>
              </a:rPr>
              <a:t>nel restante 25% dei casi si manifesta la malattia emolitica del neonato (anemia e/o ittero).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99592" y="44624"/>
            <a:ext cx="7772400" cy="936103"/>
          </a:xfrm>
          <a:prstGeom prst="rect">
            <a:avLst/>
          </a:prstGeom>
          <a:noFill/>
          <a:ln>
            <a:noFill/>
          </a:ln>
        </p:spPr>
        <p:txBody>
          <a:bodyPr lIns="91425" tIns="45700" rIns="91425" bIns="91425" anchor="b" anchorCtr="0">
            <a:noAutofit/>
          </a:bodyPr>
          <a:lstStyle/>
          <a:p>
            <a:pPr marL="0" marR="0" lvl="0" indent="0" algn="ctr" rtl="0">
              <a:spcBef>
                <a:spcPts val="0"/>
              </a:spcBef>
              <a:buClr>
                <a:srgbClr val="FF9966"/>
              </a:buClr>
              <a:buSzPct val="25000"/>
              <a:buFont typeface="Source Sans Pro"/>
              <a:buNone/>
            </a:pPr>
            <a:r>
              <a:rPr lang="it-IT" sz="3600" i="0" u="none" strike="noStrike" cap="none" dirty="0">
                <a:solidFill>
                  <a:schemeClr val="tx1">
                    <a:lumMod val="50000"/>
                    <a:lumOff val="50000"/>
                  </a:schemeClr>
                </a:solidFill>
                <a:ea typeface="Source Sans Pro"/>
                <a:cs typeface="Source Sans Pro"/>
                <a:sym typeface="Source Sans Pro"/>
              </a:rPr>
              <a:t>ITTERO NEONATALE</a:t>
            </a:r>
          </a:p>
        </p:txBody>
      </p:sp>
      <p:sp>
        <p:nvSpPr>
          <p:cNvPr id="118" name="Shape 118"/>
          <p:cNvSpPr txBox="1">
            <a:spLocks noGrp="1"/>
          </p:cNvSpPr>
          <p:nvPr>
            <p:ph sz="quarter" idx="1"/>
          </p:nvPr>
        </p:nvSpPr>
        <p:spPr>
          <a:xfrm>
            <a:off x="359024" y="1196753"/>
            <a:ext cx="8784976" cy="936103"/>
          </a:xfrm>
          <a:prstGeom prst="rect">
            <a:avLst/>
          </a:prstGeom>
          <a:noFill/>
          <a:ln>
            <a:noFill/>
          </a:ln>
        </p:spPr>
        <p:txBody>
          <a:bodyPr lIns="91425" tIns="45700" rIns="91425" bIns="45700" anchor="t" anchorCtr="0">
            <a:noAutofit/>
          </a:bodyPr>
          <a:lstStyle/>
          <a:p>
            <a:pPr marL="274320" marR="0" lvl="0" indent="-274320" algn="ctr" rtl="0">
              <a:spcBef>
                <a:spcPts val="0"/>
              </a:spcBef>
              <a:spcAft>
                <a:spcPts val="0"/>
              </a:spcAft>
              <a:buClr>
                <a:schemeClr val="accent1"/>
              </a:buClr>
              <a:buSzPct val="25000"/>
              <a:buFont typeface="Noto Sans Symbols"/>
              <a:buNone/>
            </a:pPr>
            <a:r>
              <a:rPr lang="it-IT" sz="2200" b="0" i="0" u="none" strike="noStrike" cap="none" dirty="0">
                <a:solidFill>
                  <a:schemeClr val="dk1"/>
                </a:solidFill>
                <a:ea typeface="Source Sans Pro"/>
                <a:cs typeface="Source Sans Pro"/>
                <a:sym typeface="Source Sans Pro"/>
              </a:rPr>
              <a:t>Colorazione gialla di cute, sclere e mucose visibili dovuta </a:t>
            </a:r>
          </a:p>
          <a:p>
            <a:pPr marL="274320" marR="0" lvl="0" indent="-274320" algn="ctr" rtl="0">
              <a:spcBef>
                <a:spcPts val="580"/>
              </a:spcBef>
              <a:spcAft>
                <a:spcPts val="0"/>
              </a:spcAft>
              <a:buClr>
                <a:schemeClr val="accent1"/>
              </a:buClr>
              <a:buSzPct val="25000"/>
              <a:buFont typeface="Noto Sans Symbols"/>
              <a:buNone/>
            </a:pPr>
            <a:r>
              <a:rPr lang="it-IT" sz="2200" b="0" i="0" u="none" strike="noStrike" cap="none" dirty="0">
                <a:solidFill>
                  <a:schemeClr val="dk1"/>
                </a:solidFill>
                <a:ea typeface="Source Sans Pro"/>
                <a:cs typeface="Source Sans Pro"/>
                <a:sym typeface="Source Sans Pro"/>
              </a:rPr>
              <a:t>all’ aumento della concentrazione </a:t>
            </a:r>
            <a:r>
              <a:rPr lang="it-IT" sz="2200" b="0" i="0" u="none" strike="noStrike" cap="none" dirty="0" err="1">
                <a:solidFill>
                  <a:schemeClr val="dk1"/>
                </a:solidFill>
                <a:ea typeface="Source Sans Pro"/>
                <a:cs typeface="Source Sans Pro"/>
                <a:sym typeface="Source Sans Pro"/>
              </a:rPr>
              <a:t>sierica</a:t>
            </a:r>
            <a:r>
              <a:rPr lang="it-IT" sz="2200" b="0" i="0" u="none" strike="noStrike" cap="none" dirty="0">
                <a:solidFill>
                  <a:schemeClr val="dk1"/>
                </a:solidFill>
                <a:ea typeface="Source Sans Pro"/>
                <a:cs typeface="Source Sans Pro"/>
                <a:sym typeface="Source Sans Pro"/>
              </a:rPr>
              <a:t> della bilirubina.</a:t>
            </a:r>
          </a:p>
          <a:p>
            <a:pPr marL="274320" marR="0" lvl="0" indent="-274320" algn="ctr" rtl="0">
              <a:spcBef>
                <a:spcPts val="580"/>
              </a:spcBef>
              <a:spcAft>
                <a:spcPts val="0"/>
              </a:spcAft>
              <a:buClr>
                <a:schemeClr val="accent1"/>
              </a:buClr>
              <a:buSzPct val="25000"/>
              <a:buFont typeface="Noto Sans Symbols"/>
              <a:buNone/>
            </a:pPr>
            <a:endParaRPr sz="2200" b="0" i="0" u="none" strike="noStrike" cap="none" dirty="0">
              <a:solidFill>
                <a:schemeClr val="dk1"/>
              </a:solidFill>
              <a:ea typeface="Source Sans Pro"/>
              <a:cs typeface="Source Sans Pro"/>
              <a:sym typeface="Source Sans Pro"/>
            </a:endParaRPr>
          </a:p>
          <a:p>
            <a:pPr marL="274320" marR="0" lvl="0" indent="-274320" algn="l" rtl="0">
              <a:spcBef>
                <a:spcPts val="580"/>
              </a:spcBef>
              <a:buClr>
                <a:schemeClr val="accent1"/>
              </a:buClr>
              <a:buSzPct val="25000"/>
              <a:buFont typeface="Noto Sans Symbols"/>
              <a:buNone/>
            </a:pPr>
            <a:endParaRPr sz="2200" b="0" i="0" u="none" strike="noStrike" cap="none" dirty="0">
              <a:solidFill>
                <a:schemeClr val="dk1"/>
              </a:solidFill>
              <a:ea typeface="Source Sans Pro"/>
              <a:cs typeface="Source Sans Pro"/>
              <a:sym typeface="Source Sans Pro"/>
            </a:endParaRPr>
          </a:p>
        </p:txBody>
      </p:sp>
      <p:sp>
        <p:nvSpPr>
          <p:cNvPr id="119" name="Shape 119"/>
          <p:cNvSpPr txBox="1"/>
          <p:nvPr/>
        </p:nvSpPr>
        <p:spPr>
          <a:xfrm>
            <a:off x="395536" y="2492896"/>
            <a:ext cx="4608512" cy="61555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3400" u="none" strike="noStrike" cap="small" dirty="0">
                <a:solidFill>
                  <a:schemeClr val="tx1">
                    <a:lumMod val="50000"/>
                    <a:lumOff val="50000"/>
                  </a:schemeClr>
                </a:solidFill>
                <a:latin typeface="Source Sans Pro"/>
                <a:ea typeface="Source Sans Pro"/>
                <a:cs typeface="Source Sans Pro"/>
                <a:sym typeface="Source Sans Pro"/>
              </a:rPr>
              <a:t>Ittero fisiologico</a:t>
            </a:r>
          </a:p>
        </p:txBody>
      </p:sp>
      <p:sp>
        <p:nvSpPr>
          <p:cNvPr id="120" name="Shape 120"/>
          <p:cNvSpPr txBox="1"/>
          <p:nvPr/>
        </p:nvSpPr>
        <p:spPr>
          <a:xfrm>
            <a:off x="251520" y="2092787"/>
            <a:ext cx="4608512"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000" b="0" i="1" u="none" strike="noStrike" cap="none" dirty="0">
                <a:solidFill>
                  <a:schemeClr val="tx1"/>
                </a:solidFill>
                <a:latin typeface="+mn-lt"/>
                <a:ea typeface="Source Sans Pro"/>
                <a:cs typeface="Source Sans Pro"/>
                <a:sym typeface="Source Sans Pro"/>
              </a:rPr>
              <a:t>Più del 60% dei neonati a termine sani</a:t>
            </a:r>
          </a:p>
        </p:txBody>
      </p:sp>
      <p:sp>
        <p:nvSpPr>
          <p:cNvPr id="121" name="Shape 121"/>
          <p:cNvSpPr txBox="1"/>
          <p:nvPr/>
        </p:nvSpPr>
        <p:spPr>
          <a:xfrm>
            <a:off x="323528" y="3140968"/>
            <a:ext cx="4176464" cy="2907703"/>
          </a:xfrm>
          <a:prstGeom prst="rect">
            <a:avLst/>
          </a:prstGeom>
          <a:noFill/>
          <a:ln w="25400" cap="flat" cmpd="sng">
            <a:solidFill>
              <a:srgbClr val="00B050"/>
            </a:solidFill>
            <a:prstDash val="solid"/>
            <a:round/>
            <a:headEnd type="none" w="med" len="med"/>
            <a:tailEnd type="none" w="med" len="med"/>
          </a:ln>
        </p:spPr>
        <p:txBody>
          <a:bodyPr lIns="91425" tIns="45700" rIns="91425" bIns="45700" anchor="t" anchorCtr="0">
            <a:noAutofit/>
          </a:bodyPr>
          <a:lstStyle/>
          <a:p>
            <a:pPr marL="274320" marR="0" lvl="0" indent="-274320" algn="l" rtl="0">
              <a:lnSpc>
                <a:spcPct val="100000"/>
              </a:lnSpc>
              <a:spcBef>
                <a:spcPts val="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Comparsa dopo le prime 24 ore di vita</a:t>
            </a:r>
          </a:p>
          <a:p>
            <a:pPr marL="274320" marR="0" lvl="0" indent="-274320" algn="l" rtl="0">
              <a:lnSpc>
                <a:spcPct val="100000"/>
              </a:lnSpc>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Max intensità 3°-5° giorno di vita </a:t>
            </a:r>
          </a:p>
          <a:p>
            <a:pPr marL="274320" marR="0" lvl="0" indent="-274320" algn="l" rtl="0">
              <a:lnSpc>
                <a:spcPct val="100000"/>
              </a:lnSpc>
              <a:spcBef>
                <a:spcPts val="580"/>
              </a:spcBef>
              <a:spcAft>
                <a:spcPts val="0"/>
              </a:spcAft>
              <a:buClr>
                <a:srgbClr val="00B050"/>
              </a:buClr>
              <a:buSzPct val="25000"/>
              <a:buFont typeface="Noto Sans Symbols"/>
              <a:buNone/>
            </a:pPr>
            <a:r>
              <a:rPr lang="it-IT" sz="1800" b="0" i="0" u="none" strike="noStrike" cap="none" dirty="0">
                <a:solidFill>
                  <a:schemeClr val="dk1"/>
                </a:solidFill>
                <a:latin typeface="Source Sans Pro"/>
                <a:ea typeface="Source Sans Pro"/>
                <a:cs typeface="Source Sans Pro"/>
                <a:sym typeface="Source Sans Pro"/>
              </a:rPr>
              <a:t>    nel nato a termine e 7° giorno </a:t>
            </a:r>
          </a:p>
          <a:p>
            <a:pPr marL="274320" marR="0" lvl="0" indent="-274320" algn="l" rtl="0">
              <a:lnSpc>
                <a:spcPct val="100000"/>
              </a:lnSpc>
              <a:spcBef>
                <a:spcPts val="580"/>
              </a:spcBef>
              <a:spcAft>
                <a:spcPts val="0"/>
              </a:spcAft>
              <a:buClr>
                <a:srgbClr val="00B050"/>
              </a:buClr>
              <a:buSzPct val="25000"/>
              <a:buFont typeface="Noto Sans Symbols"/>
              <a:buNone/>
            </a:pPr>
            <a:r>
              <a:rPr lang="it-IT" sz="1800" b="0" i="0" u="none" strike="noStrike" cap="none" dirty="0">
                <a:solidFill>
                  <a:schemeClr val="dk1"/>
                </a:solidFill>
                <a:latin typeface="Source Sans Pro"/>
                <a:ea typeface="Source Sans Pro"/>
                <a:cs typeface="Source Sans Pro"/>
                <a:sym typeface="Source Sans Pro"/>
              </a:rPr>
              <a:t>    nel </a:t>
            </a:r>
            <a:r>
              <a:rPr lang="it-IT" sz="1800" b="0" i="0" u="none" strike="noStrike" cap="none" dirty="0" err="1">
                <a:solidFill>
                  <a:schemeClr val="dk1"/>
                </a:solidFill>
                <a:latin typeface="Source Sans Pro"/>
                <a:ea typeface="Source Sans Pro"/>
                <a:cs typeface="Source Sans Pro"/>
                <a:sym typeface="Source Sans Pro"/>
              </a:rPr>
              <a:t>pretermine</a:t>
            </a:r>
            <a:endParaRPr lang="it-IT" sz="1800" b="0" i="0" u="none" strike="noStrike" cap="none" dirty="0">
              <a:solidFill>
                <a:schemeClr val="dk1"/>
              </a:solidFill>
              <a:latin typeface="Source Sans Pro"/>
              <a:ea typeface="Source Sans Pro"/>
              <a:cs typeface="Source Sans Pro"/>
              <a:sym typeface="Source Sans Pro"/>
            </a:endParaRPr>
          </a:p>
          <a:p>
            <a:pPr marL="274320" marR="0" lvl="0" indent="-274320" algn="l" rtl="0">
              <a:lnSpc>
                <a:spcPct val="100000"/>
              </a:lnSpc>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Bilirubinemia &lt; 12-13 mg/dl</a:t>
            </a:r>
          </a:p>
          <a:p>
            <a:pPr marL="274320" marR="0" lvl="0" indent="-274320" algn="l" rtl="0">
              <a:lnSpc>
                <a:spcPct val="100000"/>
              </a:lnSpc>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 bilirubinemia &lt; 0,5 mg/dl/h</a:t>
            </a:r>
          </a:p>
          <a:p>
            <a:pPr marL="274320" marR="0" lvl="0" indent="-274320" algn="l" rtl="0">
              <a:lnSpc>
                <a:spcPct val="100000"/>
              </a:lnSpc>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Scomparsa spontanea dopo 14 giorni di vita</a:t>
            </a:r>
          </a:p>
          <a:p>
            <a:pPr marL="274320" marR="0" lvl="0" indent="-274320" algn="l" rtl="0">
              <a:lnSpc>
                <a:spcPct val="100000"/>
              </a:lnSpc>
              <a:spcBef>
                <a:spcPts val="580"/>
              </a:spcBef>
              <a:spcAft>
                <a:spcPts val="0"/>
              </a:spcAft>
              <a:buClr>
                <a:schemeClr val="accent1"/>
              </a:buClr>
              <a:buFont typeface="Noto Sans Symbols"/>
              <a:buNone/>
            </a:pPr>
            <a:endParaRPr sz="2600" b="0" i="0" u="none" strike="noStrike" cap="none" dirty="0">
              <a:solidFill>
                <a:schemeClr val="dk1"/>
              </a:solidFill>
              <a:latin typeface="Source Sans Pro"/>
              <a:ea typeface="Source Sans Pro"/>
              <a:cs typeface="Source Sans Pro"/>
              <a:sym typeface="Source Sans Pro"/>
            </a:endParaRPr>
          </a:p>
        </p:txBody>
      </p:sp>
      <p:pic>
        <p:nvPicPr>
          <p:cNvPr id="122" name="Shape 122"/>
          <p:cNvPicPr preferRelativeResize="0"/>
          <p:nvPr/>
        </p:nvPicPr>
        <p:blipFill rotWithShape="1">
          <a:blip r:embed="rId3">
            <a:alphaModFix/>
          </a:blip>
          <a:srcRect/>
          <a:stretch/>
        </p:blipFill>
        <p:spPr>
          <a:xfrm>
            <a:off x="1979711" y="5877271"/>
            <a:ext cx="840135" cy="792087"/>
          </a:xfrm>
          <a:prstGeom prst="rect">
            <a:avLst/>
          </a:prstGeom>
          <a:noFill/>
          <a:ln>
            <a:noFill/>
          </a:ln>
        </p:spPr>
      </p:pic>
      <p:sp>
        <p:nvSpPr>
          <p:cNvPr id="123" name="Shape 123"/>
          <p:cNvSpPr txBox="1"/>
          <p:nvPr/>
        </p:nvSpPr>
        <p:spPr>
          <a:xfrm>
            <a:off x="4716016" y="3140968"/>
            <a:ext cx="4176464" cy="2880320"/>
          </a:xfrm>
          <a:prstGeom prst="rect">
            <a:avLst/>
          </a:prstGeom>
          <a:noFill/>
          <a:ln w="25400" cap="flat" cmpd="sng">
            <a:solidFill>
              <a:srgbClr val="FF0066"/>
            </a:solidFill>
            <a:prstDash val="solid"/>
            <a:round/>
            <a:headEnd type="none" w="med" len="med"/>
            <a:tailEnd type="none" w="med" len="med"/>
          </a:ln>
        </p:spPr>
        <p:txBody>
          <a:bodyPr lIns="91425" tIns="45700" rIns="91425" bIns="45700" anchor="t" anchorCtr="0">
            <a:noAutofit/>
          </a:bodyPr>
          <a:lstStyle/>
          <a:p>
            <a:pPr marL="274320" marR="0" lvl="0" indent="-274320" algn="l" rtl="0">
              <a:lnSpc>
                <a:spcPct val="100000"/>
              </a:lnSpc>
              <a:spcBef>
                <a:spcPts val="0"/>
              </a:spcBef>
              <a:spcAft>
                <a:spcPts val="0"/>
              </a:spcAft>
              <a:buClr>
                <a:srgbClr val="FF0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Comparsa nelle prime 24 ore di vita</a:t>
            </a:r>
          </a:p>
          <a:p>
            <a:pPr marL="274320" marR="0" lvl="0" indent="-274320" algn="l" rtl="0">
              <a:lnSpc>
                <a:spcPct val="100000"/>
              </a:lnSpc>
              <a:spcBef>
                <a:spcPts val="580"/>
              </a:spcBef>
              <a:spcAft>
                <a:spcPts val="0"/>
              </a:spcAft>
              <a:buClr>
                <a:srgbClr val="FF0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Bilirubinemia &gt; 15 mg/dl</a:t>
            </a:r>
          </a:p>
          <a:p>
            <a:pPr marL="274320" marR="0" lvl="0" indent="-274320" algn="l" rtl="0">
              <a:lnSpc>
                <a:spcPct val="100000"/>
              </a:lnSpc>
              <a:spcBef>
                <a:spcPts val="580"/>
              </a:spcBef>
              <a:spcAft>
                <a:spcPts val="0"/>
              </a:spcAft>
              <a:buClr>
                <a:srgbClr val="FF0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 bilirubinemia &gt; 0,5 </a:t>
            </a:r>
            <a:r>
              <a:rPr lang="it-IT" sz="1800" b="0" i="0" u="none" strike="noStrike" cap="none" dirty="0" smtClean="0">
                <a:solidFill>
                  <a:schemeClr val="dk1"/>
                </a:solidFill>
                <a:latin typeface="Source Sans Pro"/>
                <a:ea typeface="Source Sans Pro"/>
                <a:cs typeface="Source Sans Pro"/>
                <a:sym typeface="Source Sans Pro"/>
              </a:rPr>
              <a:t>mg/dl/h oppure                             5 mg/dl/</a:t>
            </a:r>
            <a:r>
              <a:rPr lang="it-IT" sz="1800" b="0" i="0" u="none" strike="noStrike" cap="none" dirty="0" err="1" smtClean="0">
                <a:solidFill>
                  <a:schemeClr val="dk1"/>
                </a:solidFill>
                <a:latin typeface="Source Sans Pro"/>
                <a:ea typeface="Source Sans Pro"/>
                <a:cs typeface="Source Sans Pro"/>
                <a:sym typeface="Source Sans Pro"/>
              </a:rPr>
              <a:t>die</a:t>
            </a:r>
            <a:endParaRPr lang="it-IT" sz="1800" b="0" i="0" u="none" strike="noStrike" cap="none" dirty="0">
              <a:solidFill>
                <a:schemeClr val="dk1"/>
              </a:solidFill>
              <a:latin typeface="Source Sans Pro"/>
              <a:ea typeface="Source Sans Pro"/>
              <a:cs typeface="Source Sans Pro"/>
              <a:sym typeface="Source Sans Pro"/>
            </a:endParaRPr>
          </a:p>
          <a:p>
            <a:pPr marL="274320" marR="0" lvl="0" indent="-274320" algn="l" rtl="0">
              <a:lnSpc>
                <a:spcPct val="100000"/>
              </a:lnSpc>
              <a:spcBef>
                <a:spcPts val="580"/>
              </a:spcBef>
              <a:spcAft>
                <a:spcPts val="0"/>
              </a:spcAft>
              <a:buClr>
                <a:srgbClr val="FF0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Persistenza oltre 14 giorni di vita </a:t>
            </a:r>
          </a:p>
          <a:p>
            <a:pPr marL="274320" marR="0" lvl="0" indent="-274320" algn="l" rtl="0">
              <a:lnSpc>
                <a:spcPct val="100000"/>
              </a:lnSpc>
              <a:spcBef>
                <a:spcPts val="580"/>
              </a:spcBef>
              <a:spcAft>
                <a:spcPts val="0"/>
              </a:spcAft>
              <a:buSzPct val="25000"/>
              <a:buNone/>
            </a:pPr>
            <a:r>
              <a:rPr lang="it-IT" sz="1800" b="0" i="0" u="none" strike="noStrike" cap="none" dirty="0">
                <a:solidFill>
                  <a:schemeClr val="dk1"/>
                </a:solidFill>
                <a:latin typeface="Source Sans Pro"/>
                <a:ea typeface="Source Sans Pro"/>
                <a:cs typeface="Source Sans Pro"/>
                <a:sym typeface="Source Sans Pro"/>
              </a:rPr>
              <a:t>     nel nato a termine e 21 giorni</a:t>
            </a:r>
          </a:p>
          <a:p>
            <a:pPr marL="274320" marR="0" lvl="0" indent="-274320" algn="l" rtl="0">
              <a:lnSpc>
                <a:spcPct val="100000"/>
              </a:lnSpc>
              <a:spcBef>
                <a:spcPts val="580"/>
              </a:spcBef>
              <a:spcAft>
                <a:spcPts val="0"/>
              </a:spcAft>
              <a:buSzPct val="25000"/>
              <a:buNone/>
            </a:pPr>
            <a:r>
              <a:rPr lang="it-IT" sz="1800" b="0" i="0" u="none" strike="noStrike" cap="none" dirty="0">
                <a:solidFill>
                  <a:schemeClr val="dk1"/>
                </a:solidFill>
                <a:latin typeface="Source Sans Pro"/>
                <a:ea typeface="Source Sans Pro"/>
                <a:cs typeface="Source Sans Pro"/>
                <a:sym typeface="Source Sans Pro"/>
              </a:rPr>
              <a:t>     nel </a:t>
            </a:r>
            <a:r>
              <a:rPr lang="it-IT" sz="1800" b="0" i="0" u="none" strike="noStrike" cap="none" dirty="0" err="1">
                <a:solidFill>
                  <a:schemeClr val="dk1"/>
                </a:solidFill>
                <a:latin typeface="Source Sans Pro"/>
                <a:ea typeface="Source Sans Pro"/>
                <a:cs typeface="Source Sans Pro"/>
                <a:sym typeface="Source Sans Pro"/>
              </a:rPr>
              <a:t>pretermine</a:t>
            </a:r>
            <a:endParaRPr lang="it-IT" sz="1800" b="0" i="0" u="none" strike="noStrike" cap="none" dirty="0">
              <a:solidFill>
                <a:schemeClr val="dk1"/>
              </a:solidFill>
              <a:latin typeface="Source Sans Pro"/>
              <a:ea typeface="Source Sans Pro"/>
              <a:cs typeface="Source Sans Pro"/>
              <a:sym typeface="Source Sans Pro"/>
            </a:endParaRPr>
          </a:p>
          <a:p>
            <a:pPr marL="274320" marR="0" lvl="0" indent="-274320" algn="l" rtl="0">
              <a:lnSpc>
                <a:spcPct val="100000"/>
              </a:lnSpc>
              <a:spcBef>
                <a:spcPts val="580"/>
              </a:spcBef>
              <a:spcAft>
                <a:spcPts val="0"/>
              </a:spcAft>
              <a:buClr>
                <a:srgbClr val="FF0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Necessità di trattamento</a:t>
            </a:r>
          </a:p>
          <a:p>
            <a:pPr marL="274320" marR="0" lvl="0" indent="-274320" algn="l" rtl="0">
              <a:lnSpc>
                <a:spcPct val="100000"/>
              </a:lnSpc>
              <a:spcBef>
                <a:spcPts val="580"/>
              </a:spcBef>
              <a:spcAft>
                <a:spcPts val="0"/>
              </a:spcAft>
              <a:buClr>
                <a:schemeClr val="accent1"/>
              </a:buClr>
              <a:buFont typeface="Noto Sans Symbols"/>
              <a:buNone/>
            </a:pPr>
            <a:endParaRPr sz="1800" b="0" i="0" u="none" strike="noStrike" cap="none" dirty="0">
              <a:solidFill>
                <a:schemeClr val="dk1"/>
              </a:solidFill>
              <a:latin typeface="Source Sans Pro"/>
              <a:ea typeface="Source Sans Pro"/>
              <a:cs typeface="Source Sans Pro"/>
              <a:sym typeface="Source Sans Pro"/>
            </a:endParaRPr>
          </a:p>
        </p:txBody>
      </p:sp>
      <p:sp>
        <p:nvSpPr>
          <p:cNvPr id="124" name="Shape 124"/>
          <p:cNvSpPr txBox="1"/>
          <p:nvPr/>
        </p:nvSpPr>
        <p:spPr>
          <a:xfrm>
            <a:off x="4427983" y="2492896"/>
            <a:ext cx="4608512" cy="61555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3400" i="0" u="none" strike="noStrike" cap="small" dirty="0">
                <a:solidFill>
                  <a:schemeClr val="tx1">
                    <a:lumMod val="50000"/>
                    <a:lumOff val="50000"/>
                  </a:schemeClr>
                </a:solidFill>
                <a:latin typeface="Source Sans Pro"/>
                <a:ea typeface="Source Sans Pro"/>
                <a:cs typeface="Source Sans Pro"/>
                <a:sym typeface="Source Sans Pro"/>
              </a:rPr>
              <a:t>Ittero patologico</a:t>
            </a:r>
          </a:p>
        </p:txBody>
      </p:sp>
      <p:pic>
        <p:nvPicPr>
          <p:cNvPr id="125" name="Shape 125" descr="http://www.listajustin.com/wp-content/uploads/2010/08/smile-triste.jpg"/>
          <p:cNvPicPr preferRelativeResize="0"/>
          <p:nvPr/>
        </p:nvPicPr>
        <p:blipFill rotWithShape="1">
          <a:blip r:embed="rId4">
            <a:alphaModFix/>
          </a:blip>
          <a:srcRect/>
          <a:stretch/>
        </p:blipFill>
        <p:spPr>
          <a:xfrm>
            <a:off x="6444207" y="5805264"/>
            <a:ext cx="864095" cy="8640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1000"/>
                                        <p:tgtEl>
                                          <p:spTgt spid="124"/>
                                        </p:tgtEl>
                                      </p:cBhvr>
                                    </p:animEffect>
                                  </p:childTnLst>
                                </p:cTn>
                              </p:par>
                              <p:par>
                                <p:cTn id="24" presetID="10" presetClass="entr" presetSubtype="0" fill="hold"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fade">
                                      <p:cBhvr>
                                        <p:cTn id="26" dur="500"/>
                                        <p:tgtEl>
                                          <p:spTgt spid="123"/>
                                        </p:tgtEl>
                                      </p:cBhvr>
                                    </p:animEffect>
                                  </p:childTnLst>
                                </p:cTn>
                              </p:par>
                              <p:par>
                                <p:cTn id="27" presetID="10"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fade">
                                      <p:cBhvr>
                                        <p:cTn id="2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Shape 131"/>
          <p:cNvGrpSpPr/>
          <p:nvPr/>
        </p:nvGrpSpPr>
        <p:grpSpPr>
          <a:xfrm>
            <a:off x="399080" y="1180494"/>
            <a:ext cx="8489854" cy="5073073"/>
            <a:chOff x="3543" y="127757"/>
            <a:chExt cx="8489854" cy="5073073"/>
          </a:xfrm>
        </p:grpSpPr>
        <p:sp>
          <p:nvSpPr>
            <p:cNvPr id="132" name="Shape 132"/>
            <p:cNvSpPr/>
            <p:nvPr/>
          </p:nvSpPr>
          <p:spPr>
            <a:xfrm>
              <a:off x="6409062" y="2331133"/>
              <a:ext cx="1388468" cy="204705"/>
            </a:xfrm>
            <a:custGeom>
              <a:avLst/>
              <a:gdLst/>
              <a:ahLst/>
              <a:cxnLst/>
              <a:rect l="0" t="0" r="0" b="0"/>
              <a:pathLst>
                <a:path w="120000" h="120000" extrusionOk="0">
                  <a:moveTo>
                    <a:pt x="0" y="0"/>
                  </a:moveTo>
                  <a:lnTo>
                    <a:pt x="0" y="81776"/>
                  </a:lnTo>
                  <a:lnTo>
                    <a:pt x="120000" y="81776"/>
                  </a:lnTo>
                  <a:lnTo>
                    <a:pt x="120000" y="119999"/>
                  </a:lnTo>
                </a:path>
              </a:pathLst>
            </a:custGeom>
            <a:noFill/>
            <a:ln w="12700" cap="flat" cmpd="sng">
              <a:solidFill>
                <a:srgbClr val="BD3F12"/>
              </a:solidFill>
              <a:prstDash val="solid"/>
              <a:round/>
              <a:headEnd type="none" w="med" len="med"/>
              <a:tailEnd type="none" w="med" len="med"/>
            </a:ln>
          </p:spPr>
        </p:sp>
        <p:sp>
          <p:nvSpPr>
            <p:cNvPr id="133" name="Shape 133"/>
            <p:cNvSpPr/>
            <p:nvPr/>
          </p:nvSpPr>
          <p:spPr>
            <a:xfrm>
              <a:off x="6363342" y="2331133"/>
              <a:ext cx="91439" cy="204705"/>
            </a:xfrm>
            <a:custGeom>
              <a:avLst/>
              <a:gdLst/>
              <a:ahLst/>
              <a:cxnLst/>
              <a:rect l="0" t="0" r="0" b="0"/>
              <a:pathLst>
                <a:path w="120000" h="120000" extrusionOk="0">
                  <a:moveTo>
                    <a:pt x="60000" y="0"/>
                  </a:moveTo>
                  <a:lnTo>
                    <a:pt x="60000" y="81776"/>
                  </a:lnTo>
                  <a:lnTo>
                    <a:pt x="75720" y="81776"/>
                  </a:lnTo>
                  <a:lnTo>
                    <a:pt x="75720" y="119999"/>
                  </a:lnTo>
                </a:path>
              </a:pathLst>
            </a:custGeom>
            <a:noFill/>
            <a:ln w="12700" cap="flat" cmpd="sng">
              <a:solidFill>
                <a:srgbClr val="BD3F12"/>
              </a:solidFill>
              <a:prstDash val="solid"/>
              <a:round/>
              <a:headEnd type="none" w="med" len="med"/>
              <a:tailEnd type="none" w="med" len="med"/>
            </a:ln>
          </p:spPr>
        </p:sp>
        <p:sp>
          <p:nvSpPr>
            <p:cNvPr id="134" name="Shape 134"/>
            <p:cNvSpPr/>
            <p:nvPr/>
          </p:nvSpPr>
          <p:spPr>
            <a:xfrm>
              <a:off x="5032573" y="2331133"/>
              <a:ext cx="1376488" cy="204705"/>
            </a:xfrm>
            <a:custGeom>
              <a:avLst/>
              <a:gdLst/>
              <a:ahLst/>
              <a:cxnLst/>
              <a:rect l="0" t="0" r="0" b="0"/>
              <a:pathLst>
                <a:path w="120000" h="120000" extrusionOk="0">
                  <a:moveTo>
                    <a:pt x="120000" y="0"/>
                  </a:moveTo>
                  <a:lnTo>
                    <a:pt x="120000" y="81776"/>
                  </a:lnTo>
                  <a:lnTo>
                    <a:pt x="0" y="81776"/>
                  </a:lnTo>
                  <a:lnTo>
                    <a:pt x="0" y="119999"/>
                  </a:lnTo>
                </a:path>
              </a:pathLst>
            </a:custGeom>
            <a:noFill/>
            <a:ln w="12700" cap="flat" cmpd="sng">
              <a:solidFill>
                <a:srgbClr val="BD3F12"/>
              </a:solidFill>
              <a:prstDash val="solid"/>
              <a:round/>
              <a:headEnd type="none" w="med" len="med"/>
              <a:tailEnd type="none" w="med" len="med"/>
            </a:ln>
          </p:spPr>
        </p:sp>
        <p:sp>
          <p:nvSpPr>
            <p:cNvPr id="135" name="Shape 135"/>
            <p:cNvSpPr/>
            <p:nvPr/>
          </p:nvSpPr>
          <p:spPr>
            <a:xfrm>
              <a:off x="4199412" y="1747850"/>
              <a:ext cx="2209649" cy="228156"/>
            </a:xfrm>
            <a:custGeom>
              <a:avLst/>
              <a:gdLst/>
              <a:ahLst/>
              <a:cxnLst/>
              <a:rect l="0" t="0" r="0" b="0"/>
              <a:pathLst>
                <a:path w="120000" h="120000" extrusionOk="0">
                  <a:moveTo>
                    <a:pt x="0" y="0"/>
                  </a:moveTo>
                  <a:lnTo>
                    <a:pt x="0" y="85705"/>
                  </a:lnTo>
                  <a:lnTo>
                    <a:pt x="120000" y="85705"/>
                  </a:lnTo>
                  <a:lnTo>
                    <a:pt x="120000" y="119999"/>
                  </a:lnTo>
                </a:path>
              </a:pathLst>
            </a:custGeom>
            <a:noFill/>
            <a:ln w="12700" cap="flat" cmpd="sng">
              <a:solidFill>
                <a:srgbClr val="BD3F12"/>
              </a:solidFill>
              <a:prstDash val="solid"/>
              <a:round/>
              <a:headEnd type="none" w="med" len="med"/>
              <a:tailEnd type="none" w="med" len="med"/>
            </a:ln>
          </p:spPr>
        </p:sp>
        <p:sp>
          <p:nvSpPr>
            <p:cNvPr id="136" name="Shape 136"/>
            <p:cNvSpPr/>
            <p:nvPr/>
          </p:nvSpPr>
          <p:spPr>
            <a:xfrm>
              <a:off x="3516932" y="2467502"/>
              <a:ext cx="91439" cy="204705"/>
            </a:xfrm>
            <a:custGeom>
              <a:avLst/>
              <a:gdLst/>
              <a:ahLst/>
              <a:cxnLst/>
              <a:rect l="0" t="0" r="0" b="0"/>
              <a:pathLst>
                <a:path w="120000" h="120000" extrusionOk="0">
                  <a:moveTo>
                    <a:pt x="60000" y="0"/>
                  </a:moveTo>
                  <a:lnTo>
                    <a:pt x="60000" y="119999"/>
                  </a:lnTo>
                </a:path>
              </a:pathLst>
            </a:custGeom>
            <a:noFill/>
            <a:ln w="12700" cap="flat" cmpd="sng">
              <a:solidFill>
                <a:srgbClr val="BD3F12"/>
              </a:solidFill>
              <a:prstDash val="solid"/>
              <a:round/>
              <a:headEnd type="none" w="med" len="med"/>
              <a:tailEnd type="none" w="med" len="med"/>
            </a:ln>
          </p:spPr>
        </p:sp>
        <p:sp>
          <p:nvSpPr>
            <p:cNvPr id="137" name="Shape 137"/>
            <p:cNvSpPr/>
            <p:nvPr/>
          </p:nvSpPr>
          <p:spPr>
            <a:xfrm>
              <a:off x="3562653" y="1747850"/>
              <a:ext cx="636757" cy="228156"/>
            </a:xfrm>
            <a:custGeom>
              <a:avLst/>
              <a:gdLst/>
              <a:ahLst/>
              <a:cxnLst/>
              <a:rect l="0" t="0" r="0" b="0"/>
              <a:pathLst>
                <a:path w="120000" h="120000" extrusionOk="0">
                  <a:moveTo>
                    <a:pt x="119999" y="0"/>
                  </a:moveTo>
                  <a:lnTo>
                    <a:pt x="119999" y="85705"/>
                  </a:lnTo>
                  <a:lnTo>
                    <a:pt x="0" y="85705"/>
                  </a:lnTo>
                  <a:lnTo>
                    <a:pt x="0" y="119999"/>
                  </a:lnTo>
                </a:path>
              </a:pathLst>
            </a:custGeom>
            <a:noFill/>
            <a:ln w="12700" cap="flat" cmpd="sng">
              <a:solidFill>
                <a:srgbClr val="BD3F12"/>
              </a:solidFill>
              <a:prstDash val="solid"/>
              <a:round/>
              <a:headEnd type="none" w="med" len="med"/>
              <a:tailEnd type="none" w="med" len="med"/>
            </a:ln>
          </p:spPr>
        </p:sp>
        <p:sp>
          <p:nvSpPr>
            <p:cNvPr id="138" name="Shape 138"/>
            <p:cNvSpPr/>
            <p:nvPr/>
          </p:nvSpPr>
          <p:spPr>
            <a:xfrm>
              <a:off x="3012231" y="3742128"/>
              <a:ext cx="91439" cy="204705"/>
            </a:xfrm>
            <a:custGeom>
              <a:avLst/>
              <a:gdLst/>
              <a:ahLst/>
              <a:cxnLst/>
              <a:rect l="0" t="0" r="0" b="0"/>
              <a:pathLst>
                <a:path w="120000" h="120000" extrusionOk="0">
                  <a:moveTo>
                    <a:pt x="60000" y="0"/>
                  </a:moveTo>
                  <a:lnTo>
                    <a:pt x="60000" y="119999"/>
                  </a:lnTo>
                </a:path>
              </a:pathLst>
            </a:custGeom>
            <a:noFill/>
            <a:ln w="12700" cap="flat" cmpd="sng">
              <a:solidFill>
                <a:srgbClr val="BD3F12"/>
              </a:solidFill>
              <a:prstDash val="solid"/>
              <a:round/>
              <a:headEnd type="none" w="med" len="med"/>
              <a:tailEnd type="none" w="med" len="med"/>
            </a:ln>
          </p:spPr>
        </p:sp>
        <p:sp>
          <p:nvSpPr>
            <p:cNvPr id="139" name="Shape 139"/>
            <p:cNvSpPr/>
            <p:nvPr/>
          </p:nvSpPr>
          <p:spPr>
            <a:xfrm>
              <a:off x="2083974" y="3103691"/>
              <a:ext cx="973975" cy="204705"/>
            </a:xfrm>
            <a:custGeom>
              <a:avLst/>
              <a:gdLst/>
              <a:ahLst/>
              <a:cxnLst/>
              <a:rect l="0" t="0" r="0" b="0"/>
              <a:pathLst>
                <a:path w="120000" h="120000" extrusionOk="0">
                  <a:moveTo>
                    <a:pt x="0" y="0"/>
                  </a:moveTo>
                  <a:lnTo>
                    <a:pt x="0" y="81776"/>
                  </a:lnTo>
                  <a:lnTo>
                    <a:pt x="120000" y="81776"/>
                  </a:lnTo>
                  <a:lnTo>
                    <a:pt x="120000" y="119999"/>
                  </a:lnTo>
                </a:path>
              </a:pathLst>
            </a:custGeom>
            <a:noFill/>
            <a:ln w="12700" cap="flat" cmpd="sng">
              <a:solidFill>
                <a:srgbClr val="BD3F12"/>
              </a:solidFill>
              <a:prstDash val="solid"/>
              <a:round/>
              <a:headEnd type="none" w="med" len="med"/>
              <a:tailEnd type="none" w="med" len="med"/>
            </a:ln>
          </p:spPr>
        </p:sp>
        <p:sp>
          <p:nvSpPr>
            <p:cNvPr id="140" name="Shape 140"/>
            <p:cNvSpPr/>
            <p:nvPr/>
          </p:nvSpPr>
          <p:spPr>
            <a:xfrm>
              <a:off x="1140833" y="3622264"/>
              <a:ext cx="91439" cy="204705"/>
            </a:xfrm>
            <a:custGeom>
              <a:avLst/>
              <a:gdLst/>
              <a:ahLst/>
              <a:cxnLst/>
              <a:rect l="0" t="0" r="0" b="0"/>
              <a:pathLst>
                <a:path w="120000" h="120000" extrusionOk="0">
                  <a:moveTo>
                    <a:pt x="60000" y="0"/>
                  </a:moveTo>
                  <a:lnTo>
                    <a:pt x="60000" y="119999"/>
                  </a:lnTo>
                </a:path>
              </a:pathLst>
            </a:custGeom>
            <a:noFill/>
            <a:ln w="12700" cap="flat" cmpd="sng">
              <a:solidFill>
                <a:srgbClr val="BD3F12"/>
              </a:solidFill>
              <a:prstDash val="solid"/>
              <a:round/>
              <a:headEnd type="none" w="med" len="med"/>
              <a:tailEnd type="none" w="med" len="med"/>
            </a:ln>
          </p:spPr>
        </p:sp>
        <p:sp>
          <p:nvSpPr>
            <p:cNvPr id="141" name="Shape 141"/>
            <p:cNvSpPr/>
            <p:nvPr/>
          </p:nvSpPr>
          <p:spPr>
            <a:xfrm>
              <a:off x="1186553" y="3103691"/>
              <a:ext cx="897421" cy="204705"/>
            </a:xfrm>
            <a:custGeom>
              <a:avLst/>
              <a:gdLst/>
              <a:ahLst/>
              <a:cxnLst/>
              <a:rect l="0" t="0" r="0" b="0"/>
              <a:pathLst>
                <a:path w="120000" h="120000" extrusionOk="0">
                  <a:moveTo>
                    <a:pt x="119999" y="0"/>
                  </a:moveTo>
                  <a:lnTo>
                    <a:pt x="119999" y="81776"/>
                  </a:lnTo>
                  <a:lnTo>
                    <a:pt x="0" y="81776"/>
                  </a:lnTo>
                  <a:lnTo>
                    <a:pt x="0" y="119999"/>
                  </a:lnTo>
                </a:path>
              </a:pathLst>
            </a:custGeom>
            <a:noFill/>
            <a:ln w="12700" cap="flat" cmpd="sng">
              <a:solidFill>
                <a:srgbClr val="BD3F12"/>
              </a:solidFill>
              <a:prstDash val="solid"/>
              <a:round/>
              <a:headEnd type="none" w="med" len="med"/>
              <a:tailEnd type="none" w="med" len="med"/>
            </a:ln>
          </p:spPr>
        </p:sp>
        <p:sp>
          <p:nvSpPr>
            <p:cNvPr id="142" name="Shape 142"/>
            <p:cNvSpPr/>
            <p:nvPr/>
          </p:nvSpPr>
          <p:spPr>
            <a:xfrm>
              <a:off x="2038253" y="2422959"/>
              <a:ext cx="91439" cy="204705"/>
            </a:xfrm>
            <a:custGeom>
              <a:avLst/>
              <a:gdLst/>
              <a:ahLst/>
              <a:cxnLst/>
              <a:rect l="0" t="0" r="0" b="0"/>
              <a:pathLst>
                <a:path w="120000" h="120000" extrusionOk="0">
                  <a:moveTo>
                    <a:pt x="60000" y="0"/>
                  </a:moveTo>
                  <a:lnTo>
                    <a:pt x="60000" y="119999"/>
                  </a:lnTo>
                </a:path>
              </a:pathLst>
            </a:custGeom>
            <a:noFill/>
            <a:ln w="12700" cap="flat" cmpd="sng">
              <a:solidFill>
                <a:srgbClr val="BD3F12"/>
              </a:solidFill>
              <a:prstDash val="solid"/>
              <a:round/>
              <a:headEnd type="none" w="med" len="med"/>
              <a:tailEnd type="none" w="med" len="med"/>
            </a:ln>
          </p:spPr>
        </p:sp>
        <p:sp>
          <p:nvSpPr>
            <p:cNvPr id="143" name="Shape 143"/>
            <p:cNvSpPr/>
            <p:nvPr/>
          </p:nvSpPr>
          <p:spPr>
            <a:xfrm>
              <a:off x="2083974" y="1747850"/>
              <a:ext cx="2115436" cy="228156"/>
            </a:xfrm>
            <a:custGeom>
              <a:avLst/>
              <a:gdLst/>
              <a:ahLst/>
              <a:cxnLst/>
              <a:rect l="0" t="0" r="0" b="0"/>
              <a:pathLst>
                <a:path w="120000" h="120000" extrusionOk="0">
                  <a:moveTo>
                    <a:pt x="120000" y="0"/>
                  </a:moveTo>
                  <a:lnTo>
                    <a:pt x="120000" y="85705"/>
                  </a:lnTo>
                  <a:lnTo>
                    <a:pt x="0" y="85705"/>
                  </a:lnTo>
                  <a:lnTo>
                    <a:pt x="0" y="119999"/>
                  </a:lnTo>
                </a:path>
              </a:pathLst>
            </a:custGeom>
            <a:noFill/>
            <a:ln w="12700" cap="flat" cmpd="sng">
              <a:solidFill>
                <a:srgbClr val="BD3F12"/>
              </a:solidFill>
              <a:prstDash val="solid"/>
              <a:round/>
              <a:headEnd type="none" w="med" len="med"/>
              <a:tailEnd type="none" w="med" len="med"/>
            </a:ln>
          </p:spPr>
        </p:sp>
        <p:sp>
          <p:nvSpPr>
            <p:cNvPr id="144" name="Shape 144"/>
            <p:cNvSpPr/>
            <p:nvPr/>
          </p:nvSpPr>
          <p:spPr>
            <a:xfrm>
              <a:off x="4153692" y="1119644"/>
              <a:ext cx="91439" cy="181253"/>
            </a:xfrm>
            <a:custGeom>
              <a:avLst/>
              <a:gdLst/>
              <a:ahLst/>
              <a:cxnLst/>
              <a:rect l="0" t="0" r="0" b="0"/>
              <a:pathLst>
                <a:path w="120000" h="120000" extrusionOk="0">
                  <a:moveTo>
                    <a:pt x="62520" y="0"/>
                  </a:moveTo>
                  <a:lnTo>
                    <a:pt x="62520" y="76830"/>
                  </a:lnTo>
                  <a:lnTo>
                    <a:pt x="60000" y="76830"/>
                  </a:lnTo>
                  <a:lnTo>
                    <a:pt x="60000" y="120000"/>
                  </a:lnTo>
                </a:path>
              </a:pathLst>
            </a:custGeom>
            <a:noFill/>
            <a:ln w="12700" cap="flat" cmpd="sng">
              <a:solidFill>
                <a:srgbClr val="BD3F12"/>
              </a:solidFill>
              <a:prstDash val="solid"/>
              <a:round/>
              <a:headEnd type="none" w="med" len="med"/>
              <a:tailEnd type="none" w="med" len="med"/>
            </a:ln>
          </p:spPr>
        </p:sp>
        <p:sp>
          <p:nvSpPr>
            <p:cNvPr id="145" name="Shape 145"/>
            <p:cNvSpPr/>
            <p:nvPr/>
          </p:nvSpPr>
          <p:spPr>
            <a:xfrm>
              <a:off x="2452828" y="586197"/>
              <a:ext cx="1748503" cy="204705"/>
            </a:xfrm>
            <a:custGeom>
              <a:avLst/>
              <a:gdLst/>
              <a:ahLst/>
              <a:cxnLst/>
              <a:rect l="0" t="0" r="0" b="0"/>
              <a:pathLst>
                <a:path w="120000" h="120000" extrusionOk="0">
                  <a:moveTo>
                    <a:pt x="0" y="0"/>
                  </a:moveTo>
                  <a:lnTo>
                    <a:pt x="0" y="81776"/>
                  </a:lnTo>
                  <a:lnTo>
                    <a:pt x="119999" y="81776"/>
                  </a:lnTo>
                  <a:lnTo>
                    <a:pt x="119999" y="119999"/>
                  </a:lnTo>
                </a:path>
              </a:pathLst>
            </a:custGeom>
            <a:noFill/>
            <a:ln w="12700" cap="flat" cmpd="sng">
              <a:solidFill>
                <a:srgbClr val="A7370F"/>
              </a:solidFill>
              <a:prstDash val="solid"/>
              <a:round/>
              <a:headEnd type="none" w="med" len="med"/>
              <a:tailEnd type="none" w="med" len="med"/>
            </a:ln>
          </p:spPr>
        </p:sp>
        <p:sp>
          <p:nvSpPr>
            <p:cNvPr id="146" name="Shape 146"/>
            <p:cNvSpPr/>
            <p:nvPr/>
          </p:nvSpPr>
          <p:spPr>
            <a:xfrm>
              <a:off x="633406" y="1177619"/>
              <a:ext cx="91439" cy="204705"/>
            </a:xfrm>
            <a:custGeom>
              <a:avLst/>
              <a:gdLst/>
              <a:ahLst/>
              <a:cxnLst/>
              <a:rect l="0" t="0" r="0" b="0"/>
              <a:pathLst>
                <a:path w="120000" h="120000" extrusionOk="0">
                  <a:moveTo>
                    <a:pt x="60000" y="0"/>
                  </a:moveTo>
                  <a:lnTo>
                    <a:pt x="60000" y="119999"/>
                  </a:lnTo>
                </a:path>
              </a:pathLst>
            </a:custGeom>
            <a:noFill/>
            <a:ln w="12700" cap="flat" cmpd="sng">
              <a:solidFill>
                <a:srgbClr val="BD3F12"/>
              </a:solidFill>
              <a:prstDash val="solid"/>
              <a:round/>
              <a:headEnd type="none" w="med" len="med"/>
              <a:tailEnd type="none" w="med" len="med"/>
            </a:ln>
          </p:spPr>
        </p:sp>
        <p:sp>
          <p:nvSpPr>
            <p:cNvPr id="147" name="Shape 147"/>
            <p:cNvSpPr/>
            <p:nvPr/>
          </p:nvSpPr>
          <p:spPr>
            <a:xfrm>
              <a:off x="679127" y="586197"/>
              <a:ext cx="1773702" cy="204705"/>
            </a:xfrm>
            <a:custGeom>
              <a:avLst/>
              <a:gdLst/>
              <a:ahLst/>
              <a:cxnLst/>
              <a:rect l="0" t="0" r="0" b="0"/>
              <a:pathLst>
                <a:path w="120000" h="120000" extrusionOk="0">
                  <a:moveTo>
                    <a:pt x="119999" y="0"/>
                  </a:moveTo>
                  <a:lnTo>
                    <a:pt x="119999" y="81776"/>
                  </a:lnTo>
                  <a:lnTo>
                    <a:pt x="0" y="81776"/>
                  </a:lnTo>
                  <a:lnTo>
                    <a:pt x="0" y="119999"/>
                  </a:lnTo>
                </a:path>
              </a:pathLst>
            </a:custGeom>
            <a:noFill/>
            <a:ln w="12700" cap="flat" cmpd="sng">
              <a:solidFill>
                <a:srgbClr val="A7370F"/>
              </a:solidFill>
              <a:prstDash val="solid"/>
              <a:round/>
              <a:headEnd type="none" w="med" len="med"/>
              <a:tailEnd type="none" w="med" len="med"/>
            </a:ln>
          </p:spPr>
        </p:sp>
        <p:sp>
          <p:nvSpPr>
            <p:cNvPr id="148" name="Shape 148"/>
            <p:cNvSpPr/>
            <p:nvPr/>
          </p:nvSpPr>
          <p:spPr>
            <a:xfrm>
              <a:off x="1640405" y="127757"/>
              <a:ext cx="1624848" cy="458437"/>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49" name="Shape 149"/>
            <p:cNvSpPr/>
            <p:nvPr/>
          </p:nvSpPr>
          <p:spPr>
            <a:xfrm>
              <a:off x="1718611" y="202055"/>
              <a:ext cx="1624848" cy="458437"/>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1718611" y="202055"/>
              <a:ext cx="1624848" cy="458437"/>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1" i="0" u="none" strike="noStrike" cap="none">
                  <a:solidFill>
                    <a:srgbClr val="00B050"/>
                  </a:solidFill>
                  <a:latin typeface="Times New Roman"/>
                  <a:ea typeface="Times New Roman"/>
                  <a:cs typeface="Times New Roman"/>
                  <a:sym typeface="Times New Roman"/>
                </a:rPr>
                <a:t>Test Coombs diretto</a:t>
              </a:r>
            </a:p>
          </p:txBody>
        </p:sp>
        <p:sp>
          <p:nvSpPr>
            <p:cNvPr id="151" name="Shape 151"/>
            <p:cNvSpPr/>
            <p:nvPr/>
          </p:nvSpPr>
          <p:spPr>
            <a:xfrm>
              <a:off x="140314" y="790902"/>
              <a:ext cx="1077623" cy="386714"/>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52" name="Shape 152"/>
            <p:cNvSpPr/>
            <p:nvPr/>
          </p:nvSpPr>
          <p:spPr>
            <a:xfrm>
              <a:off x="218520" y="865199"/>
              <a:ext cx="1077623" cy="386714"/>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txBox="1"/>
            <p:nvPr/>
          </p:nvSpPr>
          <p:spPr>
            <a:xfrm>
              <a:off x="218520" y="865199"/>
              <a:ext cx="1077623" cy="386714"/>
            </a:xfrm>
            <a:prstGeom prst="rect">
              <a:avLst/>
            </a:prstGeom>
            <a:noFill/>
            <a:ln>
              <a:noFill/>
            </a:ln>
          </p:spPr>
          <p:txBody>
            <a:bodyPr lIns="53325" tIns="53325" rIns="53325" bIns="53325"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it-IT" sz="1400" b="0" i="1" u="none" strike="noStrike" cap="none">
                  <a:solidFill>
                    <a:schemeClr val="dk1"/>
                  </a:solidFill>
                  <a:latin typeface="Times New Roman"/>
                  <a:ea typeface="Times New Roman"/>
                  <a:cs typeface="Times New Roman"/>
                  <a:sym typeface="Times New Roman"/>
                </a:rPr>
                <a:t>POSITIVO</a:t>
              </a:r>
            </a:p>
          </p:txBody>
        </p:sp>
        <p:sp>
          <p:nvSpPr>
            <p:cNvPr id="154" name="Shape 154"/>
            <p:cNvSpPr/>
            <p:nvPr/>
          </p:nvSpPr>
          <p:spPr>
            <a:xfrm>
              <a:off x="3543" y="1382325"/>
              <a:ext cx="1351166" cy="668697"/>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55" name="Shape 155"/>
            <p:cNvSpPr/>
            <p:nvPr/>
          </p:nvSpPr>
          <p:spPr>
            <a:xfrm>
              <a:off x="81750" y="1456620"/>
              <a:ext cx="1351166" cy="668697"/>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81750" y="1456620"/>
              <a:ext cx="1351166" cy="668697"/>
            </a:xfrm>
            <a:prstGeom prst="rect">
              <a:avLst/>
            </a:prstGeom>
            <a:noFill/>
            <a:ln>
              <a:noFill/>
            </a:ln>
          </p:spPr>
          <p:txBody>
            <a:bodyPr lIns="60950" tIns="60950" rIns="60950" bIns="60950" anchor="ctr" anchorCtr="0">
              <a:noAutofit/>
            </a:bodyPr>
            <a:lstStyle/>
            <a:p>
              <a:pPr marL="0" marR="0" lvl="0" indent="0" algn="ctr" rtl="0">
                <a:lnSpc>
                  <a:spcPct val="100000"/>
                </a:lnSpc>
                <a:spcBef>
                  <a:spcPts val="0"/>
                </a:spcBef>
                <a:spcAft>
                  <a:spcPts val="0"/>
                </a:spcAft>
                <a:buClr>
                  <a:srgbClr val="FF0000"/>
                </a:buClr>
                <a:buSzPct val="25000"/>
                <a:buFont typeface="Times New Roman"/>
                <a:buNone/>
              </a:pPr>
              <a:r>
                <a:rPr lang="it-IT" sz="1600" b="0" i="0" u="none" strike="noStrike" cap="none">
                  <a:solidFill>
                    <a:srgbClr val="FF0000"/>
                  </a:solidFill>
                  <a:latin typeface="Times New Roman"/>
                  <a:ea typeface="Times New Roman"/>
                  <a:cs typeface="Times New Roman"/>
                  <a:sym typeface="Times New Roman"/>
                </a:rPr>
                <a:t>MEN </a:t>
              </a:r>
            </a:p>
            <a:p>
              <a:pPr marL="0" marR="0" lvl="0" indent="0" algn="ctr" rtl="0">
                <a:lnSpc>
                  <a:spcPct val="100000"/>
                </a:lnSpc>
                <a:spcBef>
                  <a:spcPts val="0"/>
                </a:spcBef>
                <a:spcAft>
                  <a:spcPts val="0"/>
                </a:spcAft>
                <a:buClr>
                  <a:srgbClr val="FF0000"/>
                </a:buClr>
                <a:buSzPct val="25000"/>
                <a:buFont typeface="Times New Roman"/>
                <a:buNone/>
              </a:pPr>
              <a:r>
                <a:rPr lang="it-IT" sz="1600" b="0" i="0" u="none" strike="noStrike" cap="none">
                  <a:solidFill>
                    <a:srgbClr val="FF0000"/>
                  </a:solidFill>
                  <a:latin typeface="Times New Roman"/>
                  <a:ea typeface="Times New Roman"/>
                  <a:cs typeface="Times New Roman"/>
                  <a:sym typeface="Times New Roman"/>
                </a:rPr>
                <a:t>Rh o ABO</a:t>
              </a:r>
            </a:p>
            <a:p>
              <a:pPr marL="0" marR="0" lvl="0" indent="0" algn="ctr" rtl="0">
                <a:lnSpc>
                  <a:spcPct val="90000"/>
                </a:lnSpc>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sp>
          <p:nvSpPr>
            <p:cNvPr id="157" name="Shape 157"/>
            <p:cNvSpPr/>
            <p:nvPr/>
          </p:nvSpPr>
          <p:spPr>
            <a:xfrm>
              <a:off x="3637323" y="790902"/>
              <a:ext cx="1128020" cy="328740"/>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58" name="Shape 158"/>
            <p:cNvSpPr/>
            <p:nvPr/>
          </p:nvSpPr>
          <p:spPr>
            <a:xfrm>
              <a:off x="3715530" y="865199"/>
              <a:ext cx="1128020" cy="328740"/>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txBox="1"/>
            <p:nvPr/>
          </p:nvSpPr>
          <p:spPr>
            <a:xfrm>
              <a:off x="3715530" y="865199"/>
              <a:ext cx="1128020" cy="32874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NEGATIVO</a:t>
              </a:r>
            </a:p>
          </p:txBody>
        </p:sp>
        <p:sp>
          <p:nvSpPr>
            <p:cNvPr id="160" name="Shape 160"/>
            <p:cNvSpPr/>
            <p:nvPr/>
          </p:nvSpPr>
          <p:spPr>
            <a:xfrm>
              <a:off x="3847482" y="1300899"/>
              <a:ext cx="703860" cy="446951"/>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61" name="Shape 161"/>
            <p:cNvSpPr/>
            <p:nvPr/>
          </p:nvSpPr>
          <p:spPr>
            <a:xfrm>
              <a:off x="3925687" y="1375195"/>
              <a:ext cx="703860" cy="446951"/>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3925687" y="1375195"/>
              <a:ext cx="703860" cy="446951"/>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1" i="0" u="none" strike="noStrike" cap="none">
                  <a:solidFill>
                    <a:srgbClr val="00B050"/>
                  </a:solidFill>
                  <a:latin typeface="Times New Roman"/>
                  <a:ea typeface="Times New Roman"/>
                  <a:cs typeface="Times New Roman"/>
                  <a:sym typeface="Times New Roman"/>
                </a:rPr>
                <a:t>Hb e/o Ht</a:t>
              </a:r>
            </a:p>
          </p:txBody>
        </p:sp>
        <p:sp>
          <p:nvSpPr>
            <p:cNvPr id="163" name="Shape 163"/>
            <p:cNvSpPr/>
            <p:nvPr/>
          </p:nvSpPr>
          <p:spPr>
            <a:xfrm>
              <a:off x="1511123" y="1976008"/>
              <a:ext cx="1145702" cy="446951"/>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64" name="Shape 164"/>
            <p:cNvSpPr/>
            <p:nvPr/>
          </p:nvSpPr>
          <p:spPr>
            <a:xfrm>
              <a:off x="1589329" y="2050305"/>
              <a:ext cx="1145702" cy="446951"/>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txBox="1"/>
            <p:nvPr/>
          </p:nvSpPr>
          <p:spPr>
            <a:xfrm>
              <a:off x="1589329" y="2050305"/>
              <a:ext cx="1145702" cy="446951"/>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RIDOTTO</a:t>
              </a:r>
            </a:p>
          </p:txBody>
        </p:sp>
        <p:sp>
          <p:nvSpPr>
            <p:cNvPr id="166" name="Shape 166"/>
            <p:cNvSpPr/>
            <p:nvPr/>
          </p:nvSpPr>
          <p:spPr>
            <a:xfrm>
              <a:off x="1279908" y="2627666"/>
              <a:ext cx="1608130" cy="476025"/>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67" name="Shape 167"/>
            <p:cNvSpPr/>
            <p:nvPr/>
          </p:nvSpPr>
          <p:spPr>
            <a:xfrm>
              <a:off x="1358115" y="2701961"/>
              <a:ext cx="1608130" cy="476025"/>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txBox="1"/>
            <p:nvPr/>
          </p:nvSpPr>
          <p:spPr>
            <a:xfrm>
              <a:off x="1358115" y="2701961"/>
              <a:ext cx="1608130" cy="476025"/>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1" i="0" u="none" strike="noStrike" cap="none">
                  <a:solidFill>
                    <a:srgbClr val="00B050"/>
                  </a:solidFill>
                  <a:latin typeface="Times New Roman"/>
                  <a:ea typeface="Times New Roman"/>
                  <a:cs typeface="Times New Roman"/>
                  <a:sym typeface="Times New Roman"/>
                </a:rPr>
                <a:t>Reticolociti e striscio periferico </a:t>
              </a:r>
            </a:p>
          </p:txBody>
        </p:sp>
        <p:sp>
          <p:nvSpPr>
            <p:cNvPr id="169" name="Shape 169"/>
            <p:cNvSpPr/>
            <p:nvPr/>
          </p:nvSpPr>
          <p:spPr>
            <a:xfrm>
              <a:off x="551889" y="3308398"/>
              <a:ext cx="1269327" cy="313867"/>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70" name="Shape 170"/>
            <p:cNvSpPr/>
            <p:nvPr/>
          </p:nvSpPr>
          <p:spPr>
            <a:xfrm>
              <a:off x="630095" y="3382694"/>
              <a:ext cx="1269327" cy="313867"/>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txBox="1"/>
            <p:nvPr/>
          </p:nvSpPr>
          <p:spPr>
            <a:xfrm>
              <a:off x="630095" y="3382694"/>
              <a:ext cx="1269327" cy="313867"/>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NORMALI</a:t>
              </a:r>
              <a:r>
                <a:rPr lang="it-IT" sz="1400" b="0" i="0" u="none" strike="noStrike" cap="none">
                  <a:solidFill>
                    <a:schemeClr val="dk1"/>
                  </a:solidFill>
                  <a:latin typeface="Times New Roman"/>
                  <a:ea typeface="Times New Roman"/>
                  <a:cs typeface="Times New Roman"/>
                  <a:sym typeface="Times New Roman"/>
                </a:rPr>
                <a:t> </a:t>
              </a:r>
            </a:p>
          </p:txBody>
        </p:sp>
        <p:sp>
          <p:nvSpPr>
            <p:cNvPr id="172" name="Shape 172"/>
            <p:cNvSpPr/>
            <p:nvPr/>
          </p:nvSpPr>
          <p:spPr>
            <a:xfrm>
              <a:off x="517835" y="3826971"/>
              <a:ext cx="1337433" cy="691183"/>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73" name="Shape 173"/>
            <p:cNvSpPr/>
            <p:nvPr/>
          </p:nvSpPr>
          <p:spPr>
            <a:xfrm>
              <a:off x="596043" y="3901267"/>
              <a:ext cx="1337433" cy="691183"/>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txBox="1"/>
            <p:nvPr/>
          </p:nvSpPr>
          <p:spPr>
            <a:xfrm>
              <a:off x="596043" y="3901267"/>
              <a:ext cx="1337433" cy="691183"/>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0" u="none" strike="noStrike" cap="none">
                  <a:solidFill>
                    <a:schemeClr val="dk1"/>
                  </a:solidFill>
                  <a:latin typeface="Times New Roman"/>
                  <a:ea typeface="Times New Roman"/>
                  <a:cs typeface="Times New Roman"/>
                  <a:sym typeface="Times New Roman"/>
                </a:rPr>
                <a:t>Ricerca </a:t>
              </a:r>
            </a:p>
            <a:p>
              <a:pPr marL="0" marR="0" lvl="0" indent="0" algn="ctr"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stravasi ematici</a:t>
              </a:r>
            </a:p>
          </p:txBody>
        </p:sp>
        <p:sp>
          <p:nvSpPr>
            <p:cNvPr id="175" name="Shape 175"/>
            <p:cNvSpPr/>
            <p:nvPr/>
          </p:nvSpPr>
          <p:spPr>
            <a:xfrm>
              <a:off x="2499841" y="3308398"/>
              <a:ext cx="1116217" cy="433730"/>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76" name="Shape 176"/>
            <p:cNvSpPr/>
            <p:nvPr/>
          </p:nvSpPr>
          <p:spPr>
            <a:xfrm>
              <a:off x="2578049" y="3382694"/>
              <a:ext cx="1116217" cy="433730"/>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txBox="1"/>
            <p:nvPr/>
          </p:nvSpPr>
          <p:spPr>
            <a:xfrm>
              <a:off x="2578049" y="3382694"/>
              <a:ext cx="1116217" cy="433730"/>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ANORMALI</a:t>
              </a:r>
            </a:p>
          </p:txBody>
        </p:sp>
        <p:sp>
          <p:nvSpPr>
            <p:cNvPr id="178" name="Shape 178"/>
            <p:cNvSpPr/>
            <p:nvPr/>
          </p:nvSpPr>
          <p:spPr>
            <a:xfrm>
              <a:off x="2011683" y="3946833"/>
              <a:ext cx="2092535" cy="1179700"/>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79" name="Shape 179"/>
            <p:cNvSpPr/>
            <p:nvPr/>
          </p:nvSpPr>
          <p:spPr>
            <a:xfrm>
              <a:off x="2089890" y="4021130"/>
              <a:ext cx="2092535" cy="1179700"/>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txBox="1"/>
            <p:nvPr/>
          </p:nvSpPr>
          <p:spPr>
            <a:xfrm>
              <a:off x="2089890" y="4021130"/>
              <a:ext cx="2092535" cy="1179700"/>
            </a:xfrm>
            <a:prstGeom prst="rect">
              <a:avLst/>
            </a:prstGeom>
            <a:noFill/>
            <a:ln>
              <a:noFill/>
            </a:ln>
          </p:spPr>
          <p:txBody>
            <a:bodyPr lIns="53325" tIns="53325" rIns="53325" bIns="53325" anchor="ctr" anchorCtr="0">
              <a:noAutofit/>
            </a:bodyPr>
            <a:lstStyle/>
            <a:p>
              <a:pPr marL="0" marR="0" lvl="0" indent="0" algn="l" rtl="0">
                <a:lnSpc>
                  <a:spcPct val="90000"/>
                </a:lnSpc>
                <a:spcBef>
                  <a:spcPts val="0"/>
                </a:spcBef>
                <a:spcAft>
                  <a:spcPts val="0"/>
                </a:spcAft>
                <a:buSzPct val="25000"/>
                <a:buNone/>
              </a:pPr>
              <a:r>
                <a:rPr lang="it-IT" sz="1400" b="1" i="0" u="none" strike="noStrike" cap="none">
                  <a:solidFill>
                    <a:srgbClr val="FF0000"/>
                  </a:solidFill>
                  <a:latin typeface="Times New Roman"/>
                  <a:ea typeface="Times New Roman"/>
                  <a:cs typeface="Times New Roman"/>
                  <a:sym typeface="Times New Roman"/>
                </a:rPr>
                <a:t>-</a:t>
              </a:r>
              <a:r>
                <a:rPr lang="it-IT" sz="1400" b="1" i="0" u="none" strike="noStrike" cap="none">
                  <a:solidFill>
                    <a:schemeClr val="dk1"/>
                  </a:solidFill>
                  <a:latin typeface="Times New Roman"/>
                  <a:ea typeface="Times New Roman"/>
                  <a:cs typeface="Times New Roman"/>
                  <a:sym typeface="Times New Roman"/>
                </a:rPr>
                <a:t> </a:t>
              </a:r>
              <a:r>
                <a:rPr lang="it-IT" sz="1400" b="0" i="0" u="none" strike="noStrike" cap="none">
                  <a:solidFill>
                    <a:srgbClr val="FF0000"/>
                  </a:solidFill>
                  <a:latin typeface="Times New Roman"/>
                  <a:ea typeface="Times New Roman"/>
                  <a:cs typeface="Times New Roman"/>
                  <a:sym typeface="Times New Roman"/>
                </a:rPr>
                <a:t>Anomalie strutturali GR</a:t>
              </a: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 Deficit enzimatici GR</a:t>
              </a: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 Emoglobinopatie</a:t>
              </a:r>
            </a:p>
          </p:txBody>
        </p:sp>
        <p:sp>
          <p:nvSpPr>
            <p:cNvPr id="181" name="Shape 181"/>
            <p:cNvSpPr/>
            <p:nvPr/>
          </p:nvSpPr>
          <p:spPr>
            <a:xfrm>
              <a:off x="2878789" y="1976008"/>
              <a:ext cx="1367727" cy="491494"/>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82" name="Shape 182"/>
            <p:cNvSpPr/>
            <p:nvPr/>
          </p:nvSpPr>
          <p:spPr>
            <a:xfrm>
              <a:off x="2956996" y="2050305"/>
              <a:ext cx="1367727" cy="491494"/>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txBox="1"/>
            <p:nvPr/>
          </p:nvSpPr>
          <p:spPr>
            <a:xfrm>
              <a:off x="2956996" y="2050305"/>
              <a:ext cx="1367727" cy="491494"/>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AUMENTATO</a:t>
              </a:r>
            </a:p>
          </p:txBody>
        </p:sp>
        <p:sp>
          <p:nvSpPr>
            <p:cNvPr id="184" name="Shape 184"/>
            <p:cNvSpPr/>
            <p:nvPr/>
          </p:nvSpPr>
          <p:spPr>
            <a:xfrm>
              <a:off x="3044452" y="2672208"/>
              <a:ext cx="1036399" cy="446951"/>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85" name="Shape 185"/>
            <p:cNvSpPr/>
            <p:nvPr/>
          </p:nvSpPr>
          <p:spPr>
            <a:xfrm>
              <a:off x="3122659" y="2746505"/>
              <a:ext cx="1036399" cy="446951"/>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txBox="1"/>
            <p:nvPr/>
          </p:nvSpPr>
          <p:spPr>
            <a:xfrm>
              <a:off x="3122659" y="2746505"/>
              <a:ext cx="1036399" cy="446951"/>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Policitemia</a:t>
              </a:r>
            </a:p>
          </p:txBody>
        </p:sp>
        <p:sp>
          <p:nvSpPr>
            <p:cNvPr id="187" name="Shape 187"/>
            <p:cNvSpPr/>
            <p:nvPr/>
          </p:nvSpPr>
          <p:spPr>
            <a:xfrm>
              <a:off x="5926578" y="1976008"/>
              <a:ext cx="964964" cy="355125"/>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88" name="Shape 188"/>
            <p:cNvSpPr/>
            <p:nvPr/>
          </p:nvSpPr>
          <p:spPr>
            <a:xfrm>
              <a:off x="6004785" y="2050305"/>
              <a:ext cx="964964" cy="355125"/>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txBox="1"/>
            <p:nvPr/>
          </p:nvSpPr>
          <p:spPr>
            <a:xfrm>
              <a:off x="6004785" y="2050305"/>
              <a:ext cx="964964" cy="355125"/>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1" u="none" strike="noStrike" cap="none">
                  <a:solidFill>
                    <a:schemeClr val="dk1"/>
                  </a:solidFill>
                  <a:latin typeface="Times New Roman"/>
                  <a:ea typeface="Times New Roman"/>
                  <a:cs typeface="Times New Roman"/>
                  <a:sym typeface="Times New Roman"/>
                </a:rPr>
                <a:t>NORMALE</a:t>
              </a:r>
              <a:r>
                <a:rPr lang="it-IT" sz="1400" b="0" i="0" u="none" strike="noStrike" cap="none">
                  <a:solidFill>
                    <a:schemeClr val="dk1"/>
                  </a:solidFill>
                  <a:latin typeface="Times New Roman"/>
                  <a:ea typeface="Times New Roman"/>
                  <a:cs typeface="Times New Roman"/>
                  <a:sym typeface="Times New Roman"/>
                </a:rPr>
                <a:t> </a:t>
              </a:r>
            </a:p>
          </p:txBody>
        </p:sp>
        <p:sp>
          <p:nvSpPr>
            <p:cNvPr id="190" name="Shape 190"/>
            <p:cNvSpPr/>
            <p:nvPr/>
          </p:nvSpPr>
          <p:spPr>
            <a:xfrm>
              <a:off x="4402930" y="2535840"/>
              <a:ext cx="1259283" cy="1878318"/>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91" name="Shape 191"/>
            <p:cNvSpPr/>
            <p:nvPr/>
          </p:nvSpPr>
          <p:spPr>
            <a:xfrm>
              <a:off x="4481137" y="2610135"/>
              <a:ext cx="1259283" cy="1878318"/>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txBox="1"/>
            <p:nvPr/>
          </p:nvSpPr>
          <p:spPr>
            <a:xfrm>
              <a:off x="4481137" y="2610135"/>
              <a:ext cx="1259283" cy="1878318"/>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None/>
              </a:pPr>
              <a:endParaRPr sz="1400" b="0" i="0" u="none" strike="noStrike" cap="none">
                <a:solidFill>
                  <a:srgbClr val="FF0000"/>
                </a:solidFill>
                <a:latin typeface="Times New Roman"/>
                <a:ea typeface="Times New Roman"/>
                <a:cs typeface="Times New Roman"/>
                <a:sym typeface="Times New Roman"/>
              </a:endParaRPr>
            </a:p>
            <a:p>
              <a:pPr marL="0" marR="0" lvl="0" indent="0" algn="ctr"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Deficit glicuronoconiugazione</a:t>
              </a:r>
            </a:p>
            <a:p>
              <a:pPr marL="0" marR="0" lvl="0" indent="0" algn="l" rtl="0">
                <a:lnSpc>
                  <a:spcPct val="90000"/>
                </a:lnSpc>
                <a:spcBef>
                  <a:spcPts val="490"/>
                </a:spcBef>
                <a:spcAft>
                  <a:spcPts val="0"/>
                </a:spcAft>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a:t>
              </a:r>
              <a:r>
                <a:rPr lang="it-IT" sz="1400" b="0" i="0" u="none" strike="noStrike" cap="none">
                  <a:solidFill>
                    <a:schemeClr val="dk1"/>
                  </a:solidFill>
                  <a:latin typeface="Times New Roman"/>
                  <a:ea typeface="Times New Roman"/>
                  <a:cs typeface="Times New Roman"/>
                  <a:sym typeface="Times New Roman"/>
                </a:rPr>
                <a:t> </a:t>
              </a:r>
              <a:r>
                <a:rPr lang="it-IT" sz="1400" b="0" i="0" u="none" strike="noStrike" cap="none">
                  <a:solidFill>
                    <a:srgbClr val="FF0000"/>
                  </a:solidFill>
                  <a:latin typeface="Times New Roman"/>
                  <a:ea typeface="Times New Roman"/>
                  <a:cs typeface="Times New Roman"/>
                  <a:sym typeface="Times New Roman"/>
                </a:rPr>
                <a:t>S.  Crigler-Najjar 1 o 2</a:t>
              </a: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 S. Gilbert</a:t>
              </a:r>
            </a:p>
            <a:p>
              <a:pPr marL="0" marR="0" lvl="0" indent="0" algn="ctr" rtl="0">
                <a:lnSpc>
                  <a:spcPct val="90000"/>
                </a:lnSpc>
                <a:spcBef>
                  <a:spcPts val="490"/>
                </a:spcBef>
                <a:spcAft>
                  <a:spcPts val="0"/>
                </a:spcAft>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Shape 193"/>
            <p:cNvSpPr/>
            <p:nvPr/>
          </p:nvSpPr>
          <p:spPr>
            <a:xfrm>
              <a:off x="5818628" y="2535840"/>
              <a:ext cx="1204826" cy="1843307"/>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94" name="Shape 194"/>
            <p:cNvSpPr/>
            <p:nvPr/>
          </p:nvSpPr>
          <p:spPr>
            <a:xfrm>
              <a:off x="5896835" y="2610135"/>
              <a:ext cx="1204826" cy="1843307"/>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a:off x="5896835" y="2610135"/>
              <a:ext cx="1204826" cy="1843307"/>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Alterazioni metaboliche o endocrinolo giche</a:t>
              </a:r>
            </a:p>
            <a:p>
              <a:pPr marL="0" marR="0" lvl="0" indent="0" algn="ctr" rtl="0">
                <a:lnSpc>
                  <a:spcPct val="90000"/>
                </a:lnSpc>
                <a:spcBef>
                  <a:spcPts val="490"/>
                </a:spcBef>
                <a:spcAft>
                  <a:spcPts val="0"/>
                </a:spcAft>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-galattosemia</a:t>
              </a: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-ipotiroidismo</a:t>
              </a:r>
            </a:p>
          </p:txBody>
        </p:sp>
        <p:sp>
          <p:nvSpPr>
            <p:cNvPr id="196" name="Shape 196"/>
            <p:cNvSpPr/>
            <p:nvPr/>
          </p:nvSpPr>
          <p:spPr>
            <a:xfrm>
              <a:off x="7179867" y="2535840"/>
              <a:ext cx="1235323" cy="2267854"/>
            </a:xfrm>
            <a:prstGeom prst="roundRect">
              <a:avLst>
                <a:gd name="adj" fmla="val 10000"/>
              </a:avLst>
            </a:prstGeom>
            <a:blipFill rotWithShape="1">
              <a:blip r:embed="rId3">
                <a:alphaModFix/>
              </a:blip>
              <a:tile tx="0" ty="0" sx="70000" sy="70000" flip="none" algn="ctr"/>
            </a:blipFill>
            <a:ln>
              <a:noFill/>
            </a:ln>
            <a:effectLst>
              <a:outerShdw blurRad="38100" dist="25400" dir="5400000" algn="t" rotWithShape="0">
                <a:srgbClr val="000000">
                  <a:alpha val="49803"/>
                </a:srgbClr>
              </a:outerShdw>
            </a:effectLst>
          </p:spPr>
          <p:txBody>
            <a:bodyPr lIns="91425" tIns="91425" rIns="91425" bIns="91425" anchor="ctr" anchorCtr="0">
              <a:noAutofit/>
            </a:bodyPr>
            <a:lstStyle/>
            <a:p>
              <a:pPr lvl="0">
                <a:spcBef>
                  <a:spcPts val="0"/>
                </a:spcBef>
                <a:buNone/>
              </a:pPr>
              <a:endParaRPr/>
            </a:p>
          </p:txBody>
        </p:sp>
        <p:sp>
          <p:nvSpPr>
            <p:cNvPr id="197" name="Shape 197"/>
            <p:cNvSpPr/>
            <p:nvPr/>
          </p:nvSpPr>
          <p:spPr>
            <a:xfrm>
              <a:off x="7258075" y="2610135"/>
              <a:ext cx="1235323" cy="2267854"/>
            </a:xfrm>
            <a:prstGeom prst="roundRect">
              <a:avLst>
                <a:gd name="adj" fmla="val 10000"/>
              </a:avLst>
            </a:prstGeom>
            <a:solidFill>
              <a:schemeClr val="lt1">
                <a:alpha val="89803"/>
              </a:schemeClr>
            </a:solidFill>
            <a:ln w="9525" cap="flat" cmpd="sng">
              <a:solidFill>
                <a:srgbClr val="D3461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8" name="Shape 198"/>
            <p:cNvSpPr txBox="1"/>
            <p:nvPr/>
          </p:nvSpPr>
          <p:spPr>
            <a:xfrm>
              <a:off x="7258075" y="2610135"/>
              <a:ext cx="1235323" cy="2267854"/>
            </a:xfrm>
            <a:prstGeom prst="rect">
              <a:avLst/>
            </a:prstGeom>
            <a:noFill/>
            <a:ln>
              <a:noFill/>
            </a:ln>
          </p:spPr>
          <p:txBody>
            <a:bodyPr lIns="53325" tIns="53325" rIns="53325" bIns="53325" anchor="ctr" anchorCtr="0">
              <a:noAutofit/>
            </a:bodyPr>
            <a:lstStyle/>
            <a:p>
              <a:pPr marL="0" marR="0" lvl="0" indent="0" algn="ctr" rtl="0">
                <a:lnSpc>
                  <a:spcPct val="90000"/>
                </a:lnSpc>
                <a:spcBef>
                  <a:spcPts val="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Aumentato circolo entero-epatico</a:t>
              </a:r>
            </a:p>
            <a:p>
              <a:pPr marL="0" marR="0" lvl="0" indent="0" algn="ctr" rtl="0">
                <a:lnSpc>
                  <a:spcPct val="90000"/>
                </a:lnSpc>
                <a:spcBef>
                  <a:spcPts val="490"/>
                </a:spcBef>
                <a:spcAft>
                  <a:spcPts val="0"/>
                </a:spcAft>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 stenosi ipertrofica del piloro</a:t>
              </a:r>
            </a:p>
            <a:p>
              <a:pPr marL="0" marR="0" lvl="0" indent="0" algn="l" rtl="0">
                <a:lnSpc>
                  <a:spcPct val="90000"/>
                </a:lnSpc>
                <a:spcBef>
                  <a:spcPts val="490"/>
                </a:spcBef>
                <a:spcAft>
                  <a:spcPts val="0"/>
                </a:spcAft>
                <a:buSzPct val="25000"/>
                <a:buNone/>
              </a:pPr>
              <a:r>
                <a:rPr lang="it-IT" sz="1400" b="0" i="0" u="none" strike="noStrike" cap="none">
                  <a:solidFill>
                    <a:srgbClr val="FF0000"/>
                  </a:solidFill>
                  <a:latin typeface="Times New Roman"/>
                  <a:ea typeface="Times New Roman"/>
                  <a:cs typeface="Times New Roman"/>
                  <a:sym typeface="Times New Roman"/>
                </a:rPr>
                <a:t>- patologia ostruttiva intestinale</a:t>
              </a:r>
            </a:p>
          </p:txBody>
        </p:sp>
      </p:grpSp>
      <p:sp>
        <p:nvSpPr>
          <p:cNvPr id="199" name="Shape 199"/>
          <p:cNvSpPr txBox="1"/>
          <p:nvPr/>
        </p:nvSpPr>
        <p:spPr>
          <a:xfrm>
            <a:off x="107504" y="44623"/>
            <a:ext cx="7772400" cy="864095"/>
          </a:xfrm>
          <a:prstGeom prst="rect">
            <a:avLst/>
          </a:prstGeom>
          <a:noFill/>
          <a:ln>
            <a:noFill/>
          </a:ln>
        </p:spPr>
        <p:txBody>
          <a:bodyPr lIns="91425" tIns="45700" rIns="91425" bIns="91425" anchor="b" anchorCtr="0">
            <a:noAutofit/>
          </a:bodyPr>
          <a:lstStyle/>
          <a:p>
            <a:pPr marL="0" marR="0" lvl="0" indent="0" algn="ctr" rtl="0">
              <a:lnSpc>
                <a:spcPct val="100000"/>
              </a:lnSpc>
              <a:spcBef>
                <a:spcPts val="0"/>
              </a:spcBef>
              <a:spcAft>
                <a:spcPts val="0"/>
              </a:spcAft>
              <a:buClr>
                <a:srgbClr val="0070C0"/>
              </a:buClr>
              <a:buSzPct val="25000"/>
              <a:buFont typeface="Source Sans Pro"/>
              <a:buNone/>
            </a:pPr>
            <a:r>
              <a:rPr lang="it-IT" sz="3600" b="0" i="0" u="none" strike="noStrike" cap="small" dirty="0" err="1" smtClean="0">
                <a:solidFill>
                  <a:schemeClr val="tx1">
                    <a:lumMod val="50000"/>
                    <a:lumOff val="50000"/>
                  </a:schemeClr>
                </a:solidFill>
                <a:latin typeface="+mj-lt"/>
                <a:ea typeface="Source Sans Pro"/>
                <a:cs typeface="Source Sans Pro"/>
                <a:sym typeface="Source Sans Pro"/>
              </a:rPr>
              <a:t>iperbilirubinemia</a:t>
            </a:r>
            <a:r>
              <a:rPr lang="it-IT" sz="3600" b="0" i="0" u="none" strike="noStrike" cap="small" dirty="0" smtClean="0">
                <a:solidFill>
                  <a:schemeClr val="tx1">
                    <a:lumMod val="50000"/>
                    <a:lumOff val="50000"/>
                  </a:schemeClr>
                </a:solidFill>
                <a:latin typeface="+mj-lt"/>
                <a:ea typeface="Source Sans Pro"/>
                <a:cs typeface="Source Sans Pro"/>
                <a:sym typeface="Source Sans Pro"/>
              </a:rPr>
              <a:t> indiretta</a:t>
            </a:r>
            <a:endParaRPr lang="it-IT" sz="3600" b="0" i="0" u="none" strike="noStrike" cap="small" dirty="0">
              <a:solidFill>
                <a:schemeClr val="tx1">
                  <a:lumMod val="50000"/>
                  <a:lumOff val="50000"/>
                </a:schemeClr>
              </a:solidFill>
              <a:latin typeface="+mj-lt"/>
              <a:ea typeface="Source Sans Pro"/>
              <a:cs typeface="Source Sans Pro"/>
              <a:sym typeface="Source Sans Pro"/>
            </a:endParaRPr>
          </a:p>
        </p:txBody>
      </p:sp>
      <p:pic>
        <p:nvPicPr>
          <p:cNvPr id="200" name="Shape 200" descr="jaundice1"/>
          <p:cNvPicPr preferRelativeResize="0"/>
          <p:nvPr/>
        </p:nvPicPr>
        <p:blipFill rotWithShape="1">
          <a:blip r:embed="rId4">
            <a:alphaModFix/>
          </a:blip>
          <a:srcRect b="13333"/>
          <a:stretch/>
        </p:blipFill>
        <p:spPr>
          <a:xfrm>
            <a:off x="7236296" y="777177"/>
            <a:ext cx="1753333" cy="106764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descr="http://www.cldinc.com/wp-content/uploads/2014/04/BloodBrainBarrier.png"/>
          <p:cNvPicPr preferRelativeResize="0"/>
          <p:nvPr/>
        </p:nvPicPr>
        <p:blipFill rotWithShape="1">
          <a:blip r:embed="rId3">
            <a:alphaModFix/>
          </a:blip>
          <a:srcRect l="49497"/>
          <a:stretch/>
        </p:blipFill>
        <p:spPr>
          <a:xfrm>
            <a:off x="7092279" y="1052067"/>
            <a:ext cx="1080120" cy="1296812"/>
          </a:xfrm>
          <a:prstGeom prst="rect">
            <a:avLst/>
          </a:prstGeom>
          <a:noFill/>
          <a:ln>
            <a:noFill/>
          </a:ln>
        </p:spPr>
      </p:pic>
      <p:sp>
        <p:nvSpPr>
          <p:cNvPr id="207" name="Shape 207"/>
          <p:cNvSpPr txBox="1">
            <a:spLocks noGrp="1"/>
          </p:cNvSpPr>
          <p:nvPr>
            <p:ph type="title"/>
          </p:nvPr>
        </p:nvSpPr>
        <p:spPr>
          <a:xfrm>
            <a:off x="179513" y="188640"/>
            <a:ext cx="8856983" cy="720080"/>
          </a:xfrm>
          <a:prstGeom prst="rect">
            <a:avLst/>
          </a:prstGeom>
          <a:noFill/>
          <a:ln>
            <a:noFill/>
          </a:ln>
        </p:spPr>
        <p:txBody>
          <a:bodyPr lIns="91425" tIns="45700" rIns="91425" bIns="91425" anchor="b" anchorCtr="0">
            <a:noAutofit/>
          </a:bodyPr>
          <a:lstStyle/>
          <a:p>
            <a:pPr marL="0" marR="0" lvl="0" indent="0" algn="ctr" rtl="0">
              <a:spcBef>
                <a:spcPts val="0"/>
              </a:spcBef>
              <a:buClr>
                <a:srgbClr val="FF9966"/>
              </a:buClr>
              <a:buSzPct val="25000"/>
              <a:buFont typeface="Source Sans Pro"/>
              <a:buNone/>
            </a:pPr>
            <a:r>
              <a:rPr lang="it-IT" sz="2800" b="0" i="0" u="none" strike="noStrike" cap="none" dirty="0">
                <a:solidFill>
                  <a:schemeClr val="tx1">
                    <a:lumMod val="50000"/>
                    <a:lumOff val="50000"/>
                  </a:schemeClr>
                </a:solidFill>
                <a:ea typeface="Source Sans Pro"/>
                <a:cs typeface="Source Sans Pro"/>
                <a:sym typeface="Source Sans Pro"/>
              </a:rPr>
              <a:t>DANNO DA IPERBILIRUBINEMIA INDIRETTA</a:t>
            </a:r>
          </a:p>
        </p:txBody>
      </p:sp>
      <p:sp>
        <p:nvSpPr>
          <p:cNvPr id="208" name="Shape 208"/>
          <p:cNvSpPr txBox="1">
            <a:spLocks noGrp="1"/>
          </p:cNvSpPr>
          <p:nvPr>
            <p:ph sz="quarter" idx="1"/>
          </p:nvPr>
        </p:nvSpPr>
        <p:spPr>
          <a:xfrm>
            <a:off x="107504" y="1268760"/>
            <a:ext cx="5180112" cy="72008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25000"/>
              <a:buFont typeface="Noto Sans Symbols"/>
              <a:buNone/>
            </a:pPr>
            <a:r>
              <a:rPr lang="it-IT" sz="2400" b="0" i="1" u="none" strike="noStrike" cap="none" dirty="0">
                <a:solidFill>
                  <a:schemeClr val="dk1"/>
                </a:solidFill>
                <a:ea typeface="Source Sans Pro"/>
                <a:cs typeface="Source Sans Pro"/>
                <a:sym typeface="Source Sans Pro"/>
              </a:rPr>
              <a:t>ACUTE BILIRUBIN ENCEPHALOPATHY</a:t>
            </a:r>
          </a:p>
        </p:txBody>
      </p:sp>
      <p:graphicFrame>
        <p:nvGraphicFramePr>
          <p:cNvPr id="209" name="Shape 209"/>
          <p:cNvGraphicFramePr/>
          <p:nvPr/>
        </p:nvGraphicFramePr>
        <p:xfrm>
          <a:off x="179511" y="1772816"/>
          <a:ext cx="4536525" cy="4456950"/>
        </p:xfrm>
        <a:graphic>
          <a:graphicData uri="http://schemas.openxmlformats.org/drawingml/2006/table">
            <a:tbl>
              <a:tblPr firstRow="1" bandRow="1">
                <a:noFill/>
                <a:tableStyleId>{104346FE-CE38-4A5D-835C-AD54A095F963}</a:tableStyleId>
              </a:tblPr>
              <a:tblGrid>
                <a:gridCol w="1463400"/>
                <a:gridCol w="1463400"/>
                <a:gridCol w="1609725"/>
              </a:tblGrid>
              <a:tr h="1080125">
                <a:tc>
                  <a:txBody>
                    <a:bodyPr/>
                    <a:lstStyle/>
                    <a:p>
                      <a:pPr marL="0" marR="0" lvl="0" indent="0" algn="l" rtl="0">
                        <a:spcBef>
                          <a:spcPts val="0"/>
                        </a:spcBef>
                        <a:buSzPct val="25000"/>
                        <a:buNone/>
                      </a:pPr>
                      <a:r>
                        <a:rPr lang="it-IT" sz="1600" b="1" u="none" strike="noStrike" cap="none">
                          <a:latin typeface="Source Sans Pro"/>
                          <a:ea typeface="Source Sans Pro"/>
                          <a:cs typeface="Source Sans Pro"/>
                          <a:sym typeface="Source Sans Pro"/>
                        </a:rPr>
                        <a:t>Fase di depressione cerebrale </a:t>
                      </a:r>
                    </a:p>
                    <a:p>
                      <a:pPr marL="0" marR="0" lvl="0" indent="0" algn="l" rtl="0">
                        <a:spcBef>
                          <a:spcPts val="0"/>
                        </a:spcBef>
                        <a:buSzPct val="25000"/>
                        <a:buNone/>
                      </a:pPr>
                      <a:r>
                        <a:rPr lang="it-IT" sz="1600" b="1">
                          <a:latin typeface="Source Sans Pro"/>
                          <a:ea typeface="Source Sans Pro"/>
                          <a:cs typeface="Source Sans Pro"/>
                          <a:sym typeface="Source Sans Pro"/>
                        </a:rPr>
                        <a:t>(3-4 gg)</a:t>
                      </a:r>
                    </a:p>
                  </a:txBody>
                  <a:tcPr marL="91450" marR="91450" marT="45725" marB="45725"/>
                </a:tc>
                <a:tc>
                  <a:txBody>
                    <a:bodyPr/>
                    <a:lstStyle/>
                    <a:p>
                      <a:pPr marL="0" marR="0" lvl="0" indent="0" algn="l" rtl="0">
                        <a:spcBef>
                          <a:spcPts val="0"/>
                        </a:spcBef>
                        <a:buSzPct val="25000"/>
                        <a:buNone/>
                      </a:pPr>
                      <a:r>
                        <a:rPr lang="it-IT" sz="1600" b="1">
                          <a:latin typeface="Source Sans Pro"/>
                          <a:ea typeface="Source Sans Pro"/>
                          <a:cs typeface="Source Sans Pro"/>
                          <a:sym typeface="Source Sans Pro"/>
                        </a:rPr>
                        <a:t>Fase di irritazione cerebrale</a:t>
                      </a:r>
                    </a:p>
                    <a:p>
                      <a:pPr marL="0" marR="0" lvl="0" indent="0" algn="l" rtl="0">
                        <a:spcBef>
                          <a:spcPts val="0"/>
                        </a:spcBef>
                        <a:buSzPct val="25000"/>
                        <a:buNone/>
                      </a:pPr>
                      <a:r>
                        <a:rPr lang="it-IT" sz="1600" b="1">
                          <a:latin typeface="Source Sans Pro"/>
                          <a:ea typeface="Source Sans Pro"/>
                          <a:cs typeface="Source Sans Pro"/>
                          <a:sym typeface="Source Sans Pro"/>
                        </a:rPr>
                        <a:t> (&gt;1 sett)</a:t>
                      </a:r>
                    </a:p>
                  </a:txBody>
                  <a:tcPr marL="91450" marR="91450" marT="45725" marB="45725"/>
                </a:tc>
                <a:tc>
                  <a:txBody>
                    <a:bodyPr/>
                    <a:lstStyle/>
                    <a:p>
                      <a:pPr marL="0" marR="0" lvl="0" indent="0" algn="l" rtl="0">
                        <a:spcBef>
                          <a:spcPts val="0"/>
                        </a:spcBef>
                        <a:buSzPct val="25000"/>
                        <a:buNone/>
                      </a:pPr>
                      <a:r>
                        <a:rPr lang="it-IT" sz="1600" b="1">
                          <a:latin typeface="Source Sans Pro"/>
                          <a:ea typeface="Source Sans Pro"/>
                          <a:cs typeface="Source Sans Pro"/>
                          <a:sym typeface="Source Sans Pro"/>
                        </a:rPr>
                        <a:t>Sequele  (Kernittero)</a:t>
                      </a:r>
                    </a:p>
                  </a:txBody>
                  <a:tcPr marL="91450" marR="91450" marT="45725" marB="45725"/>
                </a:tc>
              </a:tr>
              <a:tr h="707550">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Letargia e ipotonia</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Irritabilità con pianto stridulo</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Sordità neurosensoriale</a:t>
                      </a:r>
                    </a:p>
                  </a:txBody>
                  <a:tcPr marL="91450" marR="91450" marT="45725" marB="45725"/>
                </a:tc>
              </a:tr>
              <a:tr h="804500">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Pianto acuto</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Tremori intensi</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Paralisi cerebrale atetoide</a:t>
                      </a:r>
                    </a:p>
                  </a:txBody>
                  <a:tcPr marL="91450" marR="91450" marT="45725" marB="45725"/>
                </a:tc>
              </a:tr>
              <a:tr h="538200">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Moro torbido</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Opistotono</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Ipotonia grave</a:t>
                      </a:r>
                    </a:p>
                  </a:txBody>
                  <a:tcPr marL="91450" marR="91450" marT="45725" marB="45725"/>
                </a:tc>
              </a:tr>
              <a:tr h="736225">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Rifiuto dell’ alimentazione</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Convulsioni </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Ritardo SPM</a:t>
                      </a:r>
                    </a:p>
                  </a:txBody>
                  <a:tcPr marL="91450" marR="91450" marT="45725" marB="45725"/>
                </a:tc>
              </a:tr>
              <a:tr h="590350">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Vomito </a:t>
                      </a:r>
                    </a:p>
                  </a:txBody>
                  <a:tcPr marL="91450" marR="91450" marT="45725" marB="45725"/>
                </a:tc>
                <a:tc>
                  <a:txBody>
                    <a:bodyPr/>
                    <a:lstStyle/>
                    <a:p>
                      <a:pPr marL="0" marR="0" lvl="0" indent="0" algn="l" rtl="0">
                        <a:spcBef>
                          <a:spcPts val="0"/>
                        </a:spcBef>
                        <a:buSzPct val="25000"/>
                        <a:buNone/>
                      </a:pPr>
                      <a:r>
                        <a:rPr lang="it-IT" sz="1400">
                          <a:latin typeface="Source Sans Pro"/>
                          <a:ea typeface="Source Sans Pro"/>
                          <a:cs typeface="Source Sans Pro"/>
                          <a:sym typeface="Source Sans Pro"/>
                        </a:rPr>
                        <a:t>Coma e morte (~10%)</a:t>
                      </a:r>
                    </a:p>
                  </a:txBody>
                  <a:tcPr marL="91450" marR="91450" marT="45725" marB="45725"/>
                </a:tc>
                <a:tc>
                  <a:txBody>
                    <a:bodyPr/>
                    <a:lstStyle/>
                    <a:p>
                      <a:pPr marL="0" marR="0" lvl="0" indent="0" algn="l" rtl="0">
                        <a:spcBef>
                          <a:spcPts val="0"/>
                        </a:spcBef>
                        <a:buSzPct val="25000"/>
                        <a:buNone/>
                      </a:pPr>
                      <a:endParaRPr sz="1400">
                        <a:latin typeface="Source Sans Pro"/>
                        <a:ea typeface="Source Sans Pro"/>
                        <a:cs typeface="Source Sans Pro"/>
                        <a:sym typeface="Source Sans Pro"/>
                      </a:endParaRPr>
                    </a:p>
                  </a:txBody>
                  <a:tcPr marL="91450" marR="91450" marT="45725" marB="45725"/>
                </a:tc>
              </a:tr>
            </a:tbl>
          </a:graphicData>
        </a:graphic>
      </p:graphicFrame>
      <p:pic>
        <p:nvPicPr>
          <p:cNvPr id="210" name="Shape 210" descr="http://michellepetersen76.files.wordpress.com/2014/08/novel-study-maps-infant-brain-growth-in-first-3-months-of-life-using-mri-technology-neuroinnovations.jpg?w=860"/>
          <p:cNvPicPr preferRelativeResize="0"/>
          <p:nvPr/>
        </p:nvPicPr>
        <p:blipFill rotWithShape="1">
          <a:blip r:embed="rId4">
            <a:alphaModFix/>
          </a:blip>
          <a:srcRect l="14876" r="10215"/>
          <a:stretch/>
        </p:blipFill>
        <p:spPr>
          <a:xfrm flipH="1">
            <a:off x="5292080" y="1048437"/>
            <a:ext cx="1293846" cy="1293846"/>
          </a:xfrm>
          <a:prstGeom prst="rect">
            <a:avLst/>
          </a:prstGeom>
          <a:noFill/>
          <a:ln>
            <a:noFill/>
          </a:ln>
        </p:spPr>
      </p:pic>
      <p:sp>
        <p:nvSpPr>
          <p:cNvPr id="211" name="Shape 211"/>
          <p:cNvSpPr txBox="1"/>
          <p:nvPr/>
        </p:nvSpPr>
        <p:spPr>
          <a:xfrm>
            <a:off x="4860032" y="2636911"/>
            <a:ext cx="3995936" cy="1872207"/>
          </a:xfrm>
          <a:prstGeom prst="rect">
            <a:avLst/>
          </a:prstGeom>
          <a:noFill/>
          <a:ln>
            <a:noFill/>
          </a:ln>
        </p:spPr>
        <p:txBody>
          <a:bodyPr lIns="91425" tIns="45700" rIns="91425" bIns="45700" anchor="t" anchorCtr="0">
            <a:noAutofit/>
          </a:bodyPr>
          <a:lstStyle/>
          <a:p>
            <a:pPr marL="274320" marR="0" lvl="0" indent="-274320" algn="l" rtl="0">
              <a:lnSpc>
                <a:spcPct val="100000"/>
              </a:lnSpc>
              <a:spcBef>
                <a:spcPts val="0"/>
              </a:spcBef>
              <a:spcAft>
                <a:spcPts val="0"/>
              </a:spcAft>
              <a:buClr>
                <a:schemeClr val="accent1"/>
              </a:buClr>
              <a:buSzPct val="25000"/>
              <a:buFont typeface="Noto Sans Symbols"/>
              <a:buNone/>
            </a:pPr>
            <a:r>
              <a:rPr lang="it-IT" sz="2600" b="0" i="0" u="none" strike="noStrike" cap="none">
                <a:solidFill>
                  <a:srgbClr val="FFC000"/>
                </a:solidFill>
                <a:latin typeface="Source Sans Pro"/>
                <a:ea typeface="Source Sans Pro"/>
                <a:cs typeface="Source Sans Pro"/>
                <a:sym typeface="Source Sans Pro"/>
              </a:rPr>
              <a:t>FATTORI DI RISCHIO:</a:t>
            </a:r>
          </a:p>
          <a:p>
            <a:pPr marL="274320" marR="0" lvl="0" indent="-274320" algn="l" rtl="0">
              <a:lnSpc>
                <a:spcPct val="100000"/>
              </a:lnSpc>
              <a:spcBef>
                <a:spcPts val="580"/>
              </a:spcBef>
              <a:spcAft>
                <a:spcPts val="0"/>
              </a:spcAft>
              <a:buClr>
                <a:schemeClr val="accent1"/>
              </a:buClr>
              <a:buSzPct val="85000"/>
              <a:buFont typeface="Noto Sans Symbols"/>
              <a:buChar char="➢"/>
            </a:pPr>
            <a:r>
              <a:rPr lang="it-IT" sz="1600" b="0" i="0" u="none" strike="noStrike" cap="none">
                <a:solidFill>
                  <a:schemeClr val="dk1"/>
                </a:solidFill>
                <a:latin typeface="Source Sans Pro"/>
                <a:ea typeface="Source Sans Pro"/>
                <a:cs typeface="Source Sans Pro"/>
                <a:sym typeface="Source Sans Pro"/>
              </a:rPr>
              <a:t>età gestazionale</a:t>
            </a:r>
          </a:p>
          <a:p>
            <a:pPr marL="274320" marR="0" lvl="0" indent="-274320" algn="l" rtl="0">
              <a:lnSpc>
                <a:spcPct val="100000"/>
              </a:lnSpc>
              <a:spcBef>
                <a:spcPts val="580"/>
              </a:spcBef>
              <a:spcAft>
                <a:spcPts val="0"/>
              </a:spcAft>
              <a:buClr>
                <a:schemeClr val="accent1"/>
              </a:buClr>
              <a:buSzPct val="85000"/>
              <a:buFont typeface="Noto Sans Symbols"/>
              <a:buChar char="➢"/>
            </a:pPr>
            <a:r>
              <a:rPr lang="it-IT" sz="1600" b="0" i="0" u="none" strike="noStrike" cap="none">
                <a:solidFill>
                  <a:schemeClr val="dk1"/>
                </a:solidFill>
                <a:latin typeface="Source Sans Pro"/>
                <a:ea typeface="Source Sans Pro"/>
                <a:cs typeface="Source Sans Pro"/>
                <a:sym typeface="Source Sans Pro"/>
              </a:rPr>
              <a:t> età cronologica</a:t>
            </a:r>
          </a:p>
          <a:p>
            <a:pPr marL="274320" marR="0" lvl="0" indent="-274320" algn="l" rtl="0">
              <a:lnSpc>
                <a:spcPct val="100000"/>
              </a:lnSpc>
              <a:spcBef>
                <a:spcPts val="580"/>
              </a:spcBef>
              <a:spcAft>
                <a:spcPts val="0"/>
              </a:spcAft>
              <a:buClr>
                <a:schemeClr val="accent1"/>
              </a:buClr>
              <a:buSzPct val="85000"/>
              <a:buFont typeface="Noto Sans Symbols"/>
              <a:buChar char="➢"/>
            </a:pPr>
            <a:r>
              <a:rPr lang="it-IT" sz="1600" b="0" i="0" u="none" strike="noStrike" cap="none">
                <a:solidFill>
                  <a:schemeClr val="dk1"/>
                </a:solidFill>
                <a:latin typeface="Source Sans Pro"/>
                <a:ea typeface="Source Sans Pro"/>
                <a:cs typeface="Source Sans Pro"/>
                <a:sym typeface="Source Sans Pro"/>
              </a:rPr>
              <a:t>fattori che aumentano la permeabilità della BEE</a:t>
            </a:r>
          </a:p>
        </p:txBody>
      </p:sp>
      <p:sp>
        <p:nvSpPr>
          <p:cNvPr id="212" name="Shape 212"/>
          <p:cNvSpPr txBox="1"/>
          <p:nvPr/>
        </p:nvSpPr>
        <p:spPr>
          <a:xfrm>
            <a:off x="4788023" y="4344292"/>
            <a:ext cx="4211960" cy="1821011"/>
          </a:xfrm>
          <a:prstGeom prst="rect">
            <a:avLst/>
          </a:prstGeom>
          <a:solidFill>
            <a:srgbClr val="00B0F0">
              <a:alpha val="3921"/>
            </a:srgbClr>
          </a:solidFill>
          <a:ln>
            <a:noFill/>
          </a:ln>
        </p:spPr>
        <p:txBody>
          <a:bodyPr lIns="91425" tIns="45700" rIns="91425" bIns="45700" anchor="t" anchorCtr="0">
            <a:noAutofit/>
          </a:bodyPr>
          <a:lstStyle/>
          <a:p>
            <a:pPr marL="542925" marR="0" lvl="0" indent="-276225" algn="l" rtl="0">
              <a:spcBef>
                <a:spcPts val="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Asfissia grave (Apgar &lt;7 a 1’ e a 5’)</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Ipotermia grave (TC &lt;36°C per più di 6 ore)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Insufficienza respiratoria grave (RDS, SAM, polmonite)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Acidosi grave e prolungata (pH &lt;7,2 per più di 6 ore)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Ipoglicemia grave (glicemia &lt;45 mg/dl per più di 12 ore)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Emolisi grave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Sepsi e/o meningite</a:t>
            </a:r>
          </a:p>
          <a:p>
            <a:pPr marL="542925" marR="0" lvl="0" indent="-276225" algn="l" rtl="0">
              <a:spcBef>
                <a:spcPts val="200"/>
              </a:spcBef>
              <a:spcAft>
                <a:spcPts val="0"/>
              </a:spcAft>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Patologia neurologica non malformativa</a:t>
            </a:r>
          </a:p>
          <a:p>
            <a:pPr marL="542925" marR="0" lvl="0" indent="-276225" algn="l" rtl="0">
              <a:spcBef>
                <a:spcPts val="200"/>
              </a:spcBef>
              <a:buClr>
                <a:srgbClr val="FFFF00"/>
              </a:buClr>
              <a:buSzPct val="85000"/>
              <a:buFont typeface="Noto Sans Symbols"/>
              <a:buChar char="▪"/>
            </a:pPr>
            <a:r>
              <a:rPr lang="it-IT" sz="1100" b="0" i="0" u="none" strike="noStrike" cap="none">
                <a:solidFill>
                  <a:schemeClr val="dk1"/>
                </a:solidFill>
                <a:latin typeface="Source Sans Pro"/>
                <a:ea typeface="Source Sans Pro"/>
                <a:cs typeface="Source Sans Pro"/>
                <a:sym typeface="Source Sans Pro"/>
              </a:rPr>
              <a:t>Farmaci che interferiscono sul legame albumina-bilirubina</a:t>
            </a:r>
          </a:p>
        </p:txBody>
      </p:sp>
      <p:sp>
        <p:nvSpPr>
          <p:cNvPr id="9" name="Esplosione 1 8"/>
          <p:cNvSpPr/>
          <p:nvPr/>
        </p:nvSpPr>
        <p:spPr>
          <a:xfrm>
            <a:off x="5940152" y="764704"/>
            <a:ext cx="3203848" cy="2066528"/>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smtClean="0"/>
              <a:t>Gangli della base</a:t>
            </a:r>
          </a:p>
          <a:p>
            <a:pPr algn="ctr"/>
            <a:r>
              <a:rPr lang="it-IT" dirty="0" smtClean="0"/>
              <a:t>Vie uditive</a:t>
            </a:r>
          </a:p>
          <a:p>
            <a:pPr algn="ctr"/>
            <a:r>
              <a:rPr lang="it-IT" dirty="0" smtClean="0"/>
              <a:t>cervelletto</a:t>
            </a:r>
            <a:endParaRPr lang="it-IT" dirty="0"/>
          </a:p>
        </p:txBody>
      </p:sp>
      <p:graphicFrame>
        <p:nvGraphicFramePr>
          <p:cNvPr id="10" name="Tabella 9"/>
          <p:cNvGraphicFramePr>
            <a:graphicFrameLocks noGrp="1"/>
          </p:cNvGraphicFramePr>
          <p:nvPr/>
        </p:nvGraphicFramePr>
        <p:xfrm>
          <a:off x="4860032" y="4005064"/>
          <a:ext cx="3888432" cy="2286000"/>
        </p:xfrm>
        <a:graphic>
          <a:graphicData uri="http://schemas.openxmlformats.org/drawingml/2006/table">
            <a:tbl>
              <a:tblPr firstRow="1" bandRow="1">
                <a:tableStyleId>{6E25E649-3F16-4E02-A733-19D2CDBF48F0}</a:tableStyleId>
              </a:tblPr>
              <a:tblGrid>
                <a:gridCol w="1944216"/>
                <a:gridCol w="1944216"/>
              </a:tblGrid>
              <a:tr h="282421">
                <a:tc>
                  <a:txBody>
                    <a:bodyPr/>
                    <a:lstStyle/>
                    <a:p>
                      <a:pPr algn="ctr"/>
                      <a:r>
                        <a:rPr lang="it-IT" dirty="0" smtClean="0"/>
                        <a:t>Bilirubina </a:t>
                      </a:r>
                      <a:r>
                        <a:rPr lang="it-IT" dirty="0" err="1" smtClean="0"/>
                        <a:t>sierica</a:t>
                      </a:r>
                      <a:endParaRPr lang="it-IT" dirty="0"/>
                    </a:p>
                  </a:txBody>
                  <a:tcPr/>
                </a:tc>
                <a:tc>
                  <a:txBody>
                    <a:bodyPr/>
                    <a:lstStyle/>
                    <a:p>
                      <a:pPr algn="ctr"/>
                      <a:r>
                        <a:rPr lang="it-IT" dirty="0" err="1" smtClean="0"/>
                        <a:t>Kernicterus</a:t>
                      </a:r>
                      <a:endParaRPr lang="it-IT" dirty="0"/>
                    </a:p>
                  </a:txBody>
                  <a:tcPr/>
                </a:tc>
              </a:tr>
              <a:tr h="282421">
                <a:tc>
                  <a:txBody>
                    <a:bodyPr/>
                    <a:lstStyle/>
                    <a:p>
                      <a:pPr algn="ctr"/>
                      <a:r>
                        <a:rPr lang="it-IT" dirty="0" smtClean="0"/>
                        <a:t>19-24 mg/dl</a:t>
                      </a:r>
                      <a:endParaRPr lang="it-IT" dirty="0"/>
                    </a:p>
                  </a:txBody>
                  <a:tcPr/>
                </a:tc>
                <a:tc>
                  <a:txBody>
                    <a:bodyPr/>
                    <a:lstStyle/>
                    <a:p>
                      <a:pPr algn="ctr"/>
                      <a:r>
                        <a:rPr lang="it-IT" dirty="0" smtClean="0"/>
                        <a:t>8%</a:t>
                      </a:r>
                      <a:endParaRPr lang="it-IT" dirty="0"/>
                    </a:p>
                  </a:txBody>
                  <a:tcPr/>
                </a:tc>
              </a:tr>
              <a:tr h="282421">
                <a:tc>
                  <a:txBody>
                    <a:bodyPr/>
                    <a:lstStyle/>
                    <a:p>
                      <a:pPr algn="ctr"/>
                      <a:r>
                        <a:rPr lang="it-IT" dirty="0" smtClean="0"/>
                        <a:t>25-29 mg/dl</a:t>
                      </a:r>
                      <a:endParaRPr lang="it-IT" dirty="0"/>
                    </a:p>
                  </a:txBody>
                  <a:tcPr/>
                </a:tc>
                <a:tc>
                  <a:txBody>
                    <a:bodyPr/>
                    <a:lstStyle/>
                    <a:p>
                      <a:pPr algn="ctr"/>
                      <a:r>
                        <a:rPr lang="it-IT" dirty="0" smtClean="0"/>
                        <a:t>33%</a:t>
                      </a:r>
                      <a:endParaRPr lang="it-IT" dirty="0"/>
                    </a:p>
                  </a:txBody>
                  <a:tcPr/>
                </a:tc>
              </a:tr>
              <a:tr h="905296">
                <a:tc>
                  <a:txBody>
                    <a:bodyPr/>
                    <a:lstStyle/>
                    <a:p>
                      <a:pPr algn="ctr"/>
                      <a:r>
                        <a:rPr lang="it-IT" dirty="0" smtClean="0"/>
                        <a:t>30-40 mg/dl</a:t>
                      </a:r>
                      <a:endParaRPr lang="it-IT" dirty="0"/>
                    </a:p>
                  </a:txBody>
                  <a:tcPr/>
                </a:tc>
                <a:tc>
                  <a:txBody>
                    <a:bodyPr/>
                    <a:lstStyle/>
                    <a:p>
                      <a:pPr algn="ctr"/>
                      <a:r>
                        <a:rPr lang="it-IT" dirty="0" smtClean="0"/>
                        <a:t>73%          </a:t>
                      </a:r>
                    </a:p>
                    <a:p>
                      <a:pPr algn="ctr"/>
                      <a:r>
                        <a:rPr lang="it-IT" dirty="0" smtClean="0"/>
                        <a:t>                        </a:t>
                      </a:r>
                      <a:r>
                        <a:rPr lang="it-IT" baseline="0" dirty="0" smtClean="0"/>
                        <a:t>    </a:t>
                      </a:r>
                      <a:r>
                        <a:rPr lang="it-IT" dirty="0" smtClean="0"/>
                        <a:t> Volpe JJ</a:t>
                      </a:r>
                      <a:endParaRPr lang="it-IT"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5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5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par>
                                <p:cTn id="16" presetID="10" presetClass="entr" presetSubtype="0" fill="hold" nodeType="withEffect">
                                  <p:stCondLst>
                                    <p:cond delay="0"/>
                                  </p:stCondLst>
                                  <p:childTnLst>
                                    <p:set>
                                      <p:cBhvr>
                                        <p:cTn id="17" dur="1" fill="hold">
                                          <p:stCondLst>
                                            <p:cond delay="0"/>
                                          </p:stCondLst>
                                        </p:cTn>
                                        <p:tgtEl>
                                          <p:spTgt spid="206"/>
                                        </p:tgtEl>
                                        <p:attrNameLst>
                                          <p:attrName>style.visibility</p:attrName>
                                        </p:attrNameLst>
                                      </p:cBhvr>
                                      <p:to>
                                        <p:strVal val="visible"/>
                                      </p:to>
                                    </p:set>
                                    <p:animEffect transition="in" filter="fade">
                                      <p:cBhvr>
                                        <p:cTn id="18" dur="1000"/>
                                        <p:tgtEl>
                                          <p:spTgt spid="20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2"/>
                                        </p:tgtEl>
                                        <p:attrNameLst>
                                          <p:attrName>style.visibility</p:attrName>
                                        </p:attrNameLst>
                                      </p:cBhvr>
                                      <p:to>
                                        <p:strVal val="visible"/>
                                      </p:to>
                                    </p:set>
                                    <p:animEffect transition="in" filter="fade">
                                      <p:cBhvr>
                                        <p:cTn id="28" dur="1000"/>
                                        <p:tgtEl>
                                          <p:spTgt spid="212"/>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1000"/>
                                        <p:tgtEl>
                                          <p:spTgt spid="2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764704"/>
            <a:ext cx="7772400" cy="436909"/>
          </a:xfrm>
        </p:spPr>
        <p:txBody>
          <a:bodyPr>
            <a:normAutofit fontScale="90000"/>
          </a:bodyPr>
          <a:lstStyle/>
          <a:p>
            <a:pPr algn="ctr"/>
            <a:r>
              <a:rPr lang="it-IT" sz="3200" dirty="0" smtClean="0"/>
              <a:t>Assistenza al neonato </a:t>
            </a:r>
            <a:r>
              <a:rPr lang="it-IT" sz="3200" dirty="0" err="1" smtClean="0"/>
              <a:t>alloimmunizzato</a:t>
            </a:r>
            <a:r>
              <a:rPr lang="it-IT" sz="3200" dirty="0" smtClean="0"/>
              <a:t/>
            </a:r>
            <a:br>
              <a:rPr lang="it-IT" sz="3200" dirty="0" smtClean="0"/>
            </a:br>
            <a:r>
              <a:rPr lang="it-IT" sz="3200" dirty="0" smtClean="0"/>
              <a:t>- Diagnosi- </a:t>
            </a:r>
            <a:endParaRPr lang="it-IT" sz="3200" dirty="0"/>
          </a:p>
        </p:txBody>
      </p:sp>
      <p:sp>
        <p:nvSpPr>
          <p:cNvPr id="4" name="CasellaDiTesto 3"/>
          <p:cNvSpPr txBox="1"/>
          <p:nvPr/>
        </p:nvSpPr>
        <p:spPr>
          <a:xfrm>
            <a:off x="251520" y="1340768"/>
            <a:ext cx="8640960" cy="2708434"/>
          </a:xfrm>
          <a:prstGeom prst="rect">
            <a:avLst/>
          </a:prstGeom>
          <a:noFill/>
        </p:spPr>
        <p:txBody>
          <a:bodyPr wrap="square" rtlCol="0">
            <a:spAutoFit/>
          </a:bodyPr>
          <a:lstStyle/>
          <a:p>
            <a:pPr marL="457200" indent="-457200"/>
            <a:r>
              <a:rPr lang="it-IT" sz="2400" dirty="0" smtClean="0">
                <a:latin typeface="+mj-lt"/>
              </a:rPr>
              <a:t>Anamnesi</a:t>
            </a:r>
          </a:p>
          <a:p>
            <a:pPr marL="457200" indent="-457200"/>
            <a:endParaRPr lang="it-IT" sz="2000" dirty="0" smtClean="0">
              <a:latin typeface="+mj-lt"/>
            </a:endParaRPr>
          </a:p>
          <a:p>
            <a:pPr marL="342900" indent="-342900">
              <a:buFont typeface="Wingdings" pitchFamily="2" charset="2"/>
              <a:buChar char="Ø"/>
            </a:pPr>
            <a:r>
              <a:rPr lang="it-IT" sz="1800" dirty="0" smtClean="0">
                <a:latin typeface="+mn-lt"/>
              </a:rPr>
              <a:t>Anamnesi patologica materna prossima e remota ( ricercare l’eventuale causa di immunizzazione: </a:t>
            </a:r>
            <a:r>
              <a:rPr lang="it-IT" sz="1800" dirty="0" err="1" smtClean="0">
                <a:latin typeface="+mn-lt"/>
              </a:rPr>
              <a:t>abs</a:t>
            </a:r>
            <a:r>
              <a:rPr lang="it-IT" sz="1800" dirty="0" smtClean="0">
                <a:latin typeface="+mn-lt"/>
              </a:rPr>
              <a:t>, pari, </a:t>
            </a:r>
            <a:r>
              <a:rPr lang="it-IT" sz="1800" dirty="0" err="1" smtClean="0">
                <a:latin typeface="+mn-lt"/>
              </a:rPr>
              <a:t>villocentesi</a:t>
            </a:r>
            <a:r>
              <a:rPr lang="it-IT" sz="1800" dirty="0" smtClean="0">
                <a:latin typeface="+mn-lt"/>
              </a:rPr>
              <a:t>, amniocentesi, gravidanze ectopiche, precedenti figli con MEFN</a:t>
            </a:r>
          </a:p>
          <a:p>
            <a:pPr marL="342900" indent="-342900"/>
            <a:endParaRPr lang="it-IT" sz="1800" dirty="0" smtClean="0">
              <a:latin typeface="+mn-lt"/>
            </a:endParaRPr>
          </a:p>
          <a:p>
            <a:pPr marL="342900" indent="-342900">
              <a:buFont typeface="Wingdings" pitchFamily="2" charset="2"/>
              <a:buChar char="Ø"/>
            </a:pPr>
            <a:r>
              <a:rPr lang="it-IT" sz="1800" dirty="0" smtClean="0">
                <a:latin typeface="+mn-lt"/>
              </a:rPr>
              <a:t>Se è nota l’</a:t>
            </a:r>
            <a:r>
              <a:rPr lang="it-IT" sz="1800" dirty="0" err="1" smtClean="0">
                <a:latin typeface="+mn-lt"/>
              </a:rPr>
              <a:t>alloimmunizzazione</a:t>
            </a:r>
            <a:r>
              <a:rPr lang="it-IT" sz="1800" dirty="0" smtClean="0">
                <a:latin typeface="+mn-lt"/>
              </a:rPr>
              <a:t> della gravidanza in corso, documentare tipo, titolo e incremento di </a:t>
            </a:r>
            <a:r>
              <a:rPr lang="it-IT" sz="1800" dirty="0" err="1" smtClean="0">
                <a:latin typeface="+mn-lt"/>
              </a:rPr>
              <a:t>Ab</a:t>
            </a:r>
            <a:r>
              <a:rPr lang="it-IT" sz="1800" dirty="0" smtClean="0">
                <a:latin typeface="+mn-lt"/>
              </a:rPr>
              <a:t> implicato, presenza di segni ecografici di </a:t>
            </a:r>
            <a:r>
              <a:rPr lang="it-IT" sz="1800" dirty="0" err="1" smtClean="0">
                <a:latin typeface="+mn-lt"/>
              </a:rPr>
              <a:t>idrope</a:t>
            </a:r>
            <a:r>
              <a:rPr lang="it-IT" sz="1800" dirty="0" smtClean="0">
                <a:latin typeface="+mn-lt"/>
              </a:rPr>
              <a:t> o grave anemia fetale alle varie EG, eventuali TIU, </a:t>
            </a:r>
            <a:r>
              <a:rPr lang="it-IT" sz="1800" dirty="0" err="1" smtClean="0">
                <a:latin typeface="+mn-lt"/>
              </a:rPr>
              <a:t>comorbidità</a:t>
            </a:r>
            <a:endParaRPr lang="it-IT" sz="1800" dirty="0" smtClean="0">
              <a:latin typeface="+mn-lt"/>
            </a:endParaRPr>
          </a:p>
        </p:txBody>
      </p:sp>
      <p:pic>
        <p:nvPicPr>
          <p:cNvPr id="28674" name="Picture 2" descr="https://thumbs.dreamstime.com/x/uomo-d-affari-con-la-lente-d-ingrandimento-che-cerca-moneta-20978916.jpg"/>
          <p:cNvPicPr>
            <a:picLocks noChangeAspect="1" noChangeArrowheads="1"/>
          </p:cNvPicPr>
          <p:nvPr/>
        </p:nvPicPr>
        <p:blipFill>
          <a:blip r:embed="rId3"/>
          <a:srcRect/>
          <a:stretch>
            <a:fillRect/>
          </a:stretch>
        </p:blipFill>
        <p:spPr bwMode="auto">
          <a:xfrm>
            <a:off x="6732240" y="4329288"/>
            <a:ext cx="1692000" cy="1692000"/>
          </a:xfrm>
          <a:prstGeom prst="rect">
            <a:avLst/>
          </a:prstGeom>
          <a:noFill/>
        </p:spPr>
      </p:pic>
      <p:sp>
        <p:nvSpPr>
          <p:cNvPr id="5" name="CasellaDiTesto 4"/>
          <p:cNvSpPr txBox="1"/>
          <p:nvPr/>
        </p:nvSpPr>
        <p:spPr>
          <a:xfrm>
            <a:off x="755576" y="6104329"/>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827584" y="764704"/>
            <a:ext cx="7772400" cy="436909"/>
          </a:xfrm>
        </p:spPr>
        <p:txBody>
          <a:bodyPr>
            <a:normAutofit fontScale="90000"/>
          </a:bodyPr>
          <a:lstStyle/>
          <a:p>
            <a:pPr algn="ctr"/>
            <a:r>
              <a:rPr lang="it-IT" sz="3200" dirty="0" smtClean="0"/>
              <a:t>Assistenza al neonato </a:t>
            </a:r>
            <a:r>
              <a:rPr lang="it-IT" sz="3200" dirty="0" err="1" smtClean="0"/>
              <a:t>alloimmunizzato</a:t>
            </a:r>
            <a:r>
              <a:rPr lang="it-IT" sz="3200" dirty="0" smtClean="0"/>
              <a:t/>
            </a:r>
            <a:br>
              <a:rPr lang="it-IT" sz="3200" dirty="0" smtClean="0"/>
            </a:br>
            <a:r>
              <a:rPr lang="it-IT" sz="3200" dirty="0" smtClean="0"/>
              <a:t>- Diagnosi- </a:t>
            </a:r>
            <a:endParaRPr lang="it-IT" sz="3200" dirty="0"/>
          </a:p>
        </p:txBody>
      </p:sp>
      <p:sp>
        <p:nvSpPr>
          <p:cNvPr id="4" name="CasellaDiTesto 3"/>
          <p:cNvSpPr txBox="1"/>
          <p:nvPr/>
        </p:nvSpPr>
        <p:spPr>
          <a:xfrm>
            <a:off x="251520" y="1340768"/>
            <a:ext cx="8640960" cy="4616648"/>
          </a:xfrm>
          <a:prstGeom prst="rect">
            <a:avLst/>
          </a:prstGeom>
          <a:noFill/>
        </p:spPr>
        <p:txBody>
          <a:bodyPr wrap="square" rtlCol="0">
            <a:spAutoFit/>
          </a:bodyPr>
          <a:lstStyle/>
          <a:p>
            <a:pPr marL="342900" indent="-342900"/>
            <a:r>
              <a:rPr lang="it-IT" sz="2400" dirty="0" smtClean="0">
                <a:latin typeface="+mj-lt"/>
              </a:rPr>
              <a:t>Indagini di laboratorio</a:t>
            </a:r>
          </a:p>
          <a:p>
            <a:pPr marL="342900" indent="-342900"/>
            <a:endParaRPr lang="it-IT" sz="800" dirty="0" smtClean="0">
              <a:latin typeface="+mj-lt"/>
            </a:endParaRPr>
          </a:p>
          <a:p>
            <a:pPr marL="342900" indent="-342900">
              <a:buFont typeface="Wingdings" pitchFamily="2" charset="2"/>
              <a:buChar char="Ø"/>
            </a:pPr>
            <a:r>
              <a:rPr lang="it-IT" sz="1600" dirty="0" err="1" smtClean="0">
                <a:latin typeface="+mn-lt"/>
              </a:rPr>
              <a:t>Emogruppo</a:t>
            </a:r>
            <a:endParaRPr lang="it-IT" sz="1600" dirty="0" smtClean="0">
              <a:latin typeface="+mn-lt"/>
            </a:endParaRPr>
          </a:p>
          <a:p>
            <a:pPr marL="342900" indent="-342900">
              <a:buFont typeface="Wingdings" pitchFamily="2" charset="2"/>
              <a:buChar char="Ø"/>
            </a:pPr>
            <a:r>
              <a:rPr lang="it-IT" sz="1600" dirty="0" smtClean="0">
                <a:latin typeface="+mn-lt"/>
              </a:rPr>
              <a:t>Emocromo (</a:t>
            </a:r>
            <a:r>
              <a:rPr lang="it-IT" sz="1600" dirty="0" err="1" smtClean="0">
                <a:latin typeface="+mn-lt"/>
              </a:rPr>
              <a:t>Hb</a:t>
            </a:r>
            <a:r>
              <a:rPr lang="it-IT" sz="1600" dirty="0" smtClean="0">
                <a:latin typeface="+mn-lt"/>
              </a:rPr>
              <a:t>,</a:t>
            </a:r>
            <a:r>
              <a:rPr lang="it-IT" sz="1600" dirty="0" err="1" smtClean="0">
                <a:latin typeface="+mn-lt"/>
              </a:rPr>
              <a:t>Ht</a:t>
            </a:r>
            <a:r>
              <a:rPr lang="it-IT" sz="1600" dirty="0" smtClean="0">
                <a:latin typeface="+mn-lt"/>
              </a:rPr>
              <a:t>) con </a:t>
            </a:r>
            <a:r>
              <a:rPr lang="it-IT" sz="1600" dirty="0" err="1" smtClean="0">
                <a:latin typeface="+mn-lt"/>
              </a:rPr>
              <a:t>reticolociti</a:t>
            </a:r>
            <a:endParaRPr lang="it-IT" sz="1600" dirty="0" smtClean="0">
              <a:latin typeface="+mn-lt"/>
            </a:endParaRPr>
          </a:p>
          <a:p>
            <a:pPr marL="342900" indent="-342900">
              <a:buFont typeface="Wingdings" pitchFamily="2" charset="2"/>
              <a:buChar char="Ø"/>
            </a:pPr>
            <a:r>
              <a:rPr lang="it-IT" sz="1600" dirty="0" smtClean="0">
                <a:latin typeface="+mn-lt"/>
              </a:rPr>
              <a:t>Test </a:t>
            </a:r>
            <a:r>
              <a:rPr lang="it-IT" sz="1600" dirty="0" err="1" smtClean="0">
                <a:latin typeface="+mn-lt"/>
              </a:rPr>
              <a:t>Coombs</a:t>
            </a:r>
            <a:r>
              <a:rPr lang="it-IT" sz="1600" dirty="0" smtClean="0">
                <a:latin typeface="+mn-lt"/>
              </a:rPr>
              <a:t> diretto</a:t>
            </a:r>
          </a:p>
          <a:p>
            <a:pPr marL="342900" indent="-342900">
              <a:buFont typeface="Wingdings" pitchFamily="2" charset="2"/>
              <a:buChar char="Ø"/>
            </a:pPr>
            <a:r>
              <a:rPr lang="it-IT" sz="1600" dirty="0" smtClean="0">
                <a:latin typeface="+mn-lt"/>
              </a:rPr>
              <a:t>Bilirubinemia</a:t>
            </a:r>
          </a:p>
          <a:p>
            <a:pPr marL="342900" indent="-342900"/>
            <a:r>
              <a:rPr lang="it-IT" sz="1600" dirty="0" smtClean="0">
                <a:latin typeface="+mn-lt"/>
              </a:rPr>
              <a:t>(in caso di </a:t>
            </a:r>
            <a:r>
              <a:rPr lang="it-IT" sz="1600" dirty="0" err="1" smtClean="0">
                <a:latin typeface="+mn-lt"/>
              </a:rPr>
              <a:t>alloimmunizzazione</a:t>
            </a:r>
            <a:r>
              <a:rPr lang="it-IT" sz="1600" dirty="0" smtClean="0">
                <a:latin typeface="+mn-lt"/>
              </a:rPr>
              <a:t> nota, già in sala parto)</a:t>
            </a:r>
          </a:p>
          <a:p>
            <a:pPr marL="342900" indent="-342900"/>
            <a:endParaRPr lang="it-IT" dirty="0" smtClean="0"/>
          </a:p>
          <a:p>
            <a:pPr marL="342900" indent="-342900">
              <a:buFontTx/>
              <a:buChar char="-"/>
            </a:pPr>
            <a:r>
              <a:rPr lang="it-IT" dirty="0" smtClean="0"/>
              <a:t>nell’</a:t>
            </a:r>
            <a:r>
              <a:rPr lang="it-IT" dirty="0" err="1" smtClean="0"/>
              <a:t>alloimmunizzazione</a:t>
            </a:r>
            <a:r>
              <a:rPr lang="it-IT" dirty="0" smtClean="0"/>
              <a:t> anti D, la gravità della patologia neonatale è proporzionale al titolo del test di </a:t>
            </a:r>
            <a:r>
              <a:rPr lang="it-IT" dirty="0" err="1" smtClean="0"/>
              <a:t>Coombs</a:t>
            </a:r>
            <a:endParaRPr lang="it-IT" dirty="0" smtClean="0"/>
          </a:p>
          <a:p>
            <a:pPr marL="342900" indent="-342900">
              <a:buFontTx/>
              <a:buChar char="-"/>
            </a:pPr>
            <a:r>
              <a:rPr lang="it-IT" dirty="0" smtClean="0"/>
              <a:t>Se il neonato è gravemente immunizzato ed è stato politrasfuso in utero il suo test di </a:t>
            </a:r>
            <a:r>
              <a:rPr lang="it-IT" dirty="0" err="1" smtClean="0"/>
              <a:t>Coombs</a:t>
            </a:r>
            <a:r>
              <a:rPr lang="it-IT" dirty="0" smtClean="0"/>
              <a:t> diretto può essere negativo (assenza di </a:t>
            </a:r>
            <a:r>
              <a:rPr lang="it-IT" dirty="0" err="1" smtClean="0"/>
              <a:t>emazie</a:t>
            </a:r>
            <a:r>
              <a:rPr lang="it-IT" dirty="0" smtClean="0"/>
              <a:t> da lui prodotte ed esclusiva presenza di </a:t>
            </a:r>
            <a:r>
              <a:rPr lang="it-IT" dirty="0" err="1" smtClean="0"/>
              <a:t>emazie</a:t>
            </a:r>
            <a:r>
              <a:rPr lang="it-IT" dirty="0" smtClean="0"/>
              <a:t> del donatore </a:t>
            </a:r>
            <a:r>
              <a:rPr lang="it-IT" dirty="0" err="1" smtClean="0"/>
              <a:t>Rh</a:t>
            </a:r>
            <a:r>
              <a:rPr lang="it-IT" dirty="0" smtClean="0"/>
              <a:t> negative). Diventerà positivo nelle settimane successive per la produzione di </a:t>
            </a:r>
            <a:r>
              <a:rPr lang="it-IT" dirty="0" err="1" smtClean="0"/>
              <a:t>emazie</a:t>
            </a:r>
            <a:r>
              <a:rPr lang="it-IT" dirty="0" smtClean="0"/>
              <a:t> </a:t>
            </a:r>
            <a:r>
              <a:rPr lang="it-IT" dirty="0" err="1" smtClean="0"/>
              <a:t>autologhe</a:t>
            </a:r>
            <a:r>
              <a:rPr lang="it-IT" dirty="0" smtClean="0"/>
              <a:t> </a:t>
            </a:r>
            <a:r>
              <a:rPr lang="it-IT" dirty="0" err="1" smtClean="0"/>
              <a:t>Rh</a:t>
            </a:r>
            <a:r>
              <a:rPr lang="it-IT" dirty="0" smtClean="0"/>
              <a:t> positive e saranno ancora presenti </a:t>
            </a:r>
            <a:r>
              <a:rPr lang="it-IT" dirty="0" err="1" smtClean="0"/>
              <a:t>Ab</a:t>
            </a:r>
            <a:r>
              <a:rPr lang="it-IT" dirty="0" smtClean="0"/>
              <a:t> di origine materna (Test di </a:t>
            </a:r>
            <a:r>
              <a:rPr lang="it-IT" dirty="0" err="1" smtClean="0"/>
              <a:t>Coombs</a:t>
            </a:r>
            <a:r>
              <a:rPr lang="it-IT" dirty="0" smtClean="0"/>
              <a:t> indiretto su sangue fetale positivo!)</a:t>
            </a:r>
          </a:p>
          <a:p>
            <a:pPr marL="342900" indent="-342900">
              <a:buFontTx/>
              <a:buChar char="-"/>
            </a:pPr>
            <a:r>
              <a:rPr lang="it-IT" dirty="0" smtClean="0"/>
              <a:t>In caso di IP antenatale sistemica, le Ig anti D possono attraversare la placenta e legarsi agli eritrociti fetali </a:t>
            </a:r>
            <a:r>
              <a:rPr lang="it-IT" dirty="0" err="1" smtClean="0"/>
              <a:t>RhD</a:t>
            </a:r>
            <a:r>
              <a:rPr lang="it-IT" dirty="0" smtClean="0"/>
              <a:t> positivi: test </a:t>
            </a:r>
            <a:r>
              <a:rPr lang="it-IT" dirty="0" err="1" smtClean="0"/>
              <a:t>coombs</a:t>
            </a:r>
            <a:r>
              <a:rPr lang="it-IT" dirty="0" smtClean="0"/>
              <a:t> neonato positivi ma non causano distruzione degli eritrociti fetali o neonatali</a:t>
            </a:r>
          </a:p>
          <a:p>
            <a:pPr marL="342900" indent="-342900">
              <a:buFontTx/>
              <a:buChar char="-"/>
            </a:pPr>
            <a:r>
              <a:rPr lang="it-IT" dirty="0" smtClean="0"/>
              <a:t>E’ tipicamente presente </a:t>
            </a:r>
            <a:r>
              <a:rPr lang="it-IT" dirty="0" err="1" smtClean="0"/>
              <a:t>eritroblastosi</a:t>
            </a:r>
            <a:r>
              <a:rPr lang="it-IT" dirty="0" smtClean="0"/>
              <a:t> (probabile stimolo </a:t>
            </a:r>
            <a:r>
              <a:rPr lang="it-IT" dirty="0" err="1" smtClean="0"/>
              <a:t>ipossico</a:t>
            </a:r>
            <a:r>
              <a:rPr lang="it-IT" dirty="0" smtClean="0"/>
              <a:t> prenatale come l’anemia fetale che provoca aumento eritropoietina e maggior stimolo sull’emopoiesi epatica)</a:t>
            </a:r>
          </a:p>
        </p:txBody>
      </p:sp>
      <p:pic>
        <p:nvPicPr>
          <p:cNvPr id="68610" name="Picture 2" descr="Risultati immagini per fumetto esami del sangue"/>
          <p:cNvPicPr>
            <a:picLocks noChangeAspect="1" noChangeArrowheads="1"/>
          </p:cNvPicPr>
          <p:nvPr/>
        </p:nvPicPr>
        <p:blipFill>
          <a:blip r:embed="rId2"/>
          <a:srcRect/>
          <a:stretch>
            <a:fillRect/>
          </a:stretch>
        </p:blipFill>
        <p:spPr bwMode="auto">
          <a:xfrm>
            <a:off x="6950149" y="1484784"/>
            <a:ext cx="934219" cy="1296144"/>
          </a:xfrm>
          <a:prstGeom prst="rect">
            <a:avLst/>
          </a:prstGeom>
          <a:noFill/>
        </p:spPr>
      </p:pic>
      <p:sp>
        <p:nvSpPr>
          <p:cNvPr id="5" name="CasellaDiTesto 4"/>
          <p:cNvSpPr txBox="1"/>
          <p:nvPr/>
        </p:nvSpPr>
        <p:spPr>
          <a:xfrm>
            <a:off x="755576" y="6104329"/>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checkerboard(across)">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checkerboard(across)">
                                      <p:cBhvr>
                                        <p:cTn id="12" dur="500"/>
                                        <p:tgtEl>
                                          <p:spTgt spid="4">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17" dur="500"/>
                                        <p:tgtEl>
                                          <p:spTgt spid="4">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2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sz="quarter" idx="1"/>
          </p:nvPr>
        </p:nvSpPr>
        <p:spPr>
          <a:xfrm>
            <a:off x="251519" y="1196751"/>
            <a:ext cx="7848871" cy="1944216"/>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85000"/>
              <a:buFont typeface="Source Sans Pro"/>
              <a:buAutoNum type="arabicParenR"/>
            </a:pPr>
            <a:r>
              <a:rPr lang="it-IT" sz="2600" i="0" u="none" strike="noStrike" cap="none" dirty="0">
                <a:solidFill>
                  <a:schemeClr val="dk1"/>
                </a:solidFill>
                <a:latin typeface="+mj-lt"/>
                <a:ea typeface="Source Sans Pro"/>
                <a:cs typeface="Source Sans Pro"/>
                <a:sym typeface="Source Sans Pro"/>
              </a:rPr>
              <a:t>Valutazione visiva dell’ittero</a:t>
            </a:r>
          </a:p>
          <a:p>
            <a:pPr marL="457200" marR="0" lvl="0" indent="-457200" algn="l" rtl="0">
              <a:spcBef>
                <a:spcPts val="580"/>
              </a:spcBef>
              <a:spcAft>
                <a:spcPts val="0"/>
              </a:spcAft>
              <a:buClr>
                <a:schemeClr val="accent1"/>
              </a:buClr>
              <a:buSzPct val="25000"/>
              <a:buFont typeface="Noto Sans Symbols"/>
              <a:buNone/>
            </a:pPr>
            <a:endParaRPr sz="2400" b="1" i="0" u="none" strike="noStrike" cap="none" dirty="0">
              <a:solidFill>
                <a:schemeClr val="dk1"/>
              </a:solidFill>
              <a:ea typeface="Source Sans Pro"/>
              <a:cs typeface="Source Sans Pro"/>
              <a:sym typeface="Source Sans Pro"/>
            </a:endParaRPr>
          </a:p>
          <a:p>
            <a:pPr marL="342900" marR="0" lvl="0" indent="-342900" algn="l" rtl="0">
              <a:spcBef>
                <a:spcPts val="580"/>
              </a:spcBef>
              <a:spcAft>
                <a:spcPts val="0"/>
              </a:spcAft>
              <a:buClr>
                <a:srgbClr val="00B0F0"/>
              </a:buClr>
              <a:buSzPct val="85000"/>
              <a:buFont typeface="Noto Sans Symbols"/>
              <a:buChar char="✓"/>
            </a:pPr>
            <a:r>
              <a:rPr lang="it-IT" sz="1600" b="0" i="0" u="none" strike="noStrike" cap="none" dirty="0">
                <a:solidFill>
                  <a:schemeClr val="dk1"/>
                </a:solidFill>
                <a:ea typeface="Source Sans Pro"/>
                <a:cs typeface="Source Sans Pro"/>
                <a:sym typeface="Source Sans Pro"/>
              </a:rPr>
              <a:t>In ambiente illuminato (meglio alla luce del sole)</a:t>
            </a:r>
          </a:p>
          <a:p>
            <a:pPr marL="342900" marR="0" lvl="0" indent="-342900" algn="l" rtl="0">
              <a:spcBef>
                <a:spcPts val="580"/>
              </a:spcBef>
              <a:spcAft>
                <a:spcPts val="0"/>
              </a:spcAft>
              <a:buClr>
                <a:srgbClr val="00B0F0"/>
              </a:buClr>
              <a:buSzPct val="85000"/>
              <a:buFont typeface="Noto Sans Symbols"/>
              <a:buChar char="✓"/>
            </a:pPr>
            <a:r>
              <a:rPr lang="it-IT" sz="1600" b="0" i="0" u="none" strike="noStrike" cap="none" dirty="0">
                <a:solidFill>
                  <a:schemeClr val="dk1"/>
                </a:solidFill>
                <a:ea typeface="Source Sans Pro"/>
                <a:cs typeface="Source Sans Pro"/>
                <a:sym typeface="Source Sans Pro"/>
              </a:rPr>
              <a:t> a neonato scoperto</a:t>
            </a:r>
          </a:p>
          <a:p>
            <a:pPr marL="342900" marR="0" lvl="0" indent="-342900" algn="l" rtl="0">
              <a:spcBef>
                <a:spcPts val="580"/>
              </a:spcBef>
              <a:spcAft>
                <a:spcPts val="0"/>
              </a:spcAft>
              <a:buClr>
                <a:srgbClr val="00B0F0"/>
              </a:buClr>
              <a:buSzPct val="85000"/>
              <a:buFont typeface="Noto Sans Symbols"/>
              <a:buChar char="✓"/>
            </a:pPr>
            <a:r>
              <a:rPr lang="it-IT" sz="1600" b="0" i="0" u="none" strike="noStrike" cap="none" dirty="0">
                <a:solidFill>
                  <a:schemeClr val="dk1"/>
                </a:solidFill>
                <a:ea typeface="Source Sans Pro"/>
                <a:cs typeface="Source Sans Pro"/>
                <a:sym typeface="Source Sans Pro"/>
              </a:rPr>
              <a:t>su pelle compressa mediante digitopressione per rimuovere l’eritema</a:t>
            </a:r>
          </a:p>
          <a:p>
            <a:pPr marL="342900" marR="0" lvl="0" indent="-342900" algn="l" rtl="0">
              <a:spcBef>
                <a:spcPts val="580"/>
              </a:spcBef>
              <a:spcAft>
                <a:spcPts val="0"/>
              </a:spcAft>
              <a:buClr>
                <a:schemeClr val="accent1"/>
              </a:buClr>
              <a:buSzPct val="25000"/>
              <a:buFont typeface="Noto Sans Symbols"/>
              <a:buNone/>
            </a:pPr>
            <a:endParaRPr sz="1600" b="0" i="0" u="none" strike="noStrike" cap="none" dirty="0">
              <a:solidFill>
                <a:schemeClr val="dk1"/>
              </a:solidFill>
              <a:ea typeface="Source Sans Pro"/>
              <a:cs typeface="Source Sans Pro"/>
              <a:sym typeface="Source Sans Pro"/>
            </a:endParaRPr>
          </a:p>
          <a:p>
            <a:pPr marL="342900" marR="0" lvl="0" indent="-342900" algn="ctr" rtl="0">
              <a:spcBef>
                <a:spcPts val="580"/>
              </a:spcBef>
              <a:spcAft>
                <a:spcPts val="0"/>
              </a:spcAft>
              <a:buClr>
                <a:schemeClr val="accent1"/>
              </a:buClr>
              <a:buSzPct val="25000"/>
              <a:buFont typeface="Noto Sans Symbols"/>
              <a:buNone/>
            </a:pPr>
            <a:endParaRPr sz="2200" b="0" i="0" u="none" strike="noStrike" cap="none" dirty="0">
              <a:solidFill>
                <a:schemeClr val="dk1"/>
              </a:solidFill>
              <a:ea typeface="Source Sans Pro"/>
              <a:cs typeface="Source Sans Pro"/>
              <a:sym typeface="Source Sans Pro"/>
            </a:endParaRPr>
          </a:p>
          <a:p>
            <a:pPr marL="342900" marR="0" lvl="0" indent="-342900" algn="ctr" rtl="0">
              <a:spcBef>
                <a:spcPts val="580"/>
              </a:spcBef>
              <a:spcAft>
                <a:spcPts val="0"/>
              </a:spcAft>
              <a:buClr>
                <a:schemeClr val="accent1"/>
              </a:buClr>
              <a:buSzPct val="25000"/>
              <a:buFont typeface="Noto Sans Symbols"/>
              <a:buNone/>
            </a:pPr>
            <a:endParaRPr sz="2200" b="0" i="0" u="none" strike="noStrike" cap="none" dirty="0">
              <a:solidFill>
                <a:schemeClr val="dk1"/>
              </a:solidFill>
              <a:ea typeface="Source Sans Pro"/>
              <a:cs typeface="Source Sans Pro"/>
              <a:sym typeface="Source Sans Pro"/>
            </a:endParaRPr>
          </a:p>
          <a:p>
            <a:pPr marL="342900" marR="0" lvl="0" indent="-342900" algn="ctr" rtl="0">
              <a:spcBef>
                <a:spcPts val="580"/>
              </a:spcBef>
              <a:spcAft>
                <a:spcPts val="0"/>
              </a:spcAft>
              <a:buClr>
                <a:schemeClr val="accent1"/>
              </a:buClr>
              <a:buSzPct val="25000"/>
              <a:buFont typeface="Noto Sans Symbols"/>
              <a:buNone/>
            </a:pPr>
            <a:endParaRPr sz="2200" b="0" i="0" u="none" strike="noStrike" cap="none" dirty="0">
              <a:solidFill>
                <a:schemeClr val="dk1"/>
              </a:solidFill>
              <a:ea typeface="Source Sans Pro"/>
              <a:cs typeface="Source Sans Pro"/>
              <a:sym typeface="Source Sans Pro"/>
            </a:endParaRPr>
          </a:p>
          <a:p>
            <a:pPr marL="457200" marR="0" lvl="0" indent="-457200" algn="ctr" rtl="0">
              <a:spcBef>
                <a:spcPts val="580"/>
              </a:spcBef>
              <a:spcAft>
                <a:spcPts val="0"/>
              </a:spcAft>
              <a:buClr>
                <a:schemeClr val="accent1"/>
              </a:buClr>
              <a:buSzPct val="25000"/>
              <a:buFont typeface="Noto Sans Symbols"/>
              <a:buNone/>
            </a:pPr>
            <a:endParaRPr sz="2200" b="0" i="1" u="none" strike="noStrike" cap="none" dirty="0">
              <a:solidFill>
                <a:srgbClr val="FF0000"/>
              </a:solidFill>
              <a:ea typeface="Source Sans Pro"/>
              <a:cs typeface="Source Sans Pro"/>
              <a:sym typeface="Source Sans Pro"/>
            </a:endParaRPr>
          </a:p>
          <a:p>
            <a:pPr marL="457200" marR="0" lvl="0" indent="-457200" algn="ctr" rtl="0">
              <a:spcBef>
                <a:spcPts val="580"/>
              </a:spcBef>
              <a:buClr>
                <a:schemeClr val="accent1"/>
              </a:buClr>
              <a:buSzPct val="25000"/>
              <a:buFont typeface="Noto Sans Symbols"/>
              <a:buNone/>
            </a:pPr>
            <a:endParaRPr sz="2200" b="0" i="1" u="none" strike="noStrike" cap="none" dirty="0">
              <a:solidFill>
                <a:srgbClr val="FF0000"/>
              </a:solidFill>
              <a:ea typeface="Source Sans Pro"/>
              <a:cs typeface="Source Sans Pro"/>
              <a:sym typeface="Source Sans Pro"/>
            </a:endParaRPr>
          </a:p>
        </p:txBody>
      </p:sp>
      <p:pic>
        <p:nvPicPr>
          <p:cNvPr id="220" name="Shape 220" descr="Risultati immagini per neonatal jaundice"/>
          <p:cNvPicPr preferRelativeResize="0"/>
          <p:nvPr/>
        </p:nvPicPr>
        <p:blipFill rotWithShape="1">
          <a:blip r:embed="rId3">
            <a:alphaModFix/>
          </a:blip>
          <a:srcRect/>
          <a:stretch/>
        </p:blipFill>
        <p:spPr>
          <a:xfrm>
            <a:off x="7164288" y="1052736"/>
            <a:ext cx="1728191" cy="1728191"/>
          </a:xfrm>
          <a:prstGeom prst="rect">
            <a:avLst/>
          </a:prstGeom>
          <a:noFill/>
          <a:ln>
            <a:noFill/>
          </a:ln>
        </p:spPr>
      </p:pic>
      <p:sp>
        <p:nvSpPr>
          <p:cNvPr id="221" name="Shape 221" descr="data:image/jpeg;base64,/9j/4AAQSkZJRgABAQAAAQABAAD/2wCEAAkGBxISEhIQEhIVFRUVEBAQFRUVFRUVEBUQFRUWFhUVFRUYHSggGBolHRUVITEhJSkrLi4uFx8zODMtNygtLisBCgoKDg0OGhAQGyslHyUtLS0tLS0tLS0tLS0tLS0tLS0tLS0tLS0tLS0tLS0rLS0tLS0tLS0tLS0tLS0tLTUtLf/AABEIAL0BCwMBIgACEQEDEQH/xAAcAAABBQEBAQAAAAAAAAAAAAACAAEDBAYFBwj/xAA+EAACAQIEAwUGBAQEBwEAAAAAAQIDEQQSITEFQVEGE2FxkSKBobHB8DJCUtEUFWJyI6Lh8RZDgoOSssIH/8QAGgEAAgMBAQAAAAAAAAAAAAAAAAECAwQFBv/EACcRAAICAQUAAgIBBQAAAAAAAAABAhEDBBIhMUETUQUiMiNCUnGR/9oADAMBAAIRAxEAPwD2QSEJEiIgkMggAQhDgAhCEADCEBOdkAA1KiW5F/EeBBVqtsic5CsRZdZsG7IEmPkfUBE9r+YDiKBNUWhJMCBgkjQ1iQANDWCsKwAR2Byklh7ABFlGsSNA2ACNoGUEyVoVgA59fARlyM/xXsxCafso19gcg7Jxm10eM8Y7GSjd0/TkZfFYGpTdpxa8eR9DVsJGXI4vEezsJr8KE4pmzHrGuJHhLQzR6DxfsNu4afIyPEOCVqTd4trqitwaNsM0J9M5bQJI0DYgTaPrMSEIsOEOggB0wAIQhNgA4zZHOrYgnUuFCsOrXsQqd7iVMThYdcCsgk9QbjTeoOYqGSJhJkOcXfrqNAWIsnT0Oe8VHqWaOIjJaPXoSQgoyT1Wo7RyKknCclF2e9uRLS4pbSat4rb0Gpr0seJ1aOjYYVOopK6d0O0TKwbDWCsKwwAaGsGKwABlGaJLDWAAMoNiSwzQARtAuJJYVgArToJ8jnYzg8J30Ow0DYY02eecZ7FQndpWfVGUqdh6t3Z6XPbJQuQvDR6CaT7NENTOPFnfTEC2LMVlAYrkEq1iCWIb2AVluVVIhdVsijFsnjCxJIVgqLDUArjDEIrYvExi4xb1k7JEuIrKEZTe0U5P3HmnFePyliIVeUakHbllT/YjJ0atNpnmv6Rr8dxCMXb/AHK3E8VUowVSUWoysk79eqWxR49G1S/VXLWD4e68IudWTWqUd7W05lixdS89MM8u10cifHm9k/R/UUsdUfM0tLs/RW+Z++3yLMOEUY7U179fmW/00UucmY2WKn+pl/gmMkqiTbZqJYWCVlFLRrZGIpPJVXhO3xsOlKLpBGb3cnV4vinTxtNX0qUZesXr80BicXaVn6+BF2syZsLWnf2ZTiraXco3s309kpTrqvFxvlfJpX+Bz5cWd/DDdjjI6lHiOSV4vzXI7+A4nCpzs+af06mDwnDXzq3XgtW/E6yoxilb15kYzaIZMMZf7NrcRh/5jWh+GT8nqWIdpaq3SfwLlmiZnpp+GvsKxl6fav8AVD0LdPtPRe+hJZIv0reGa8O4xjmx45Qf50WaWPpy2kiVog4teFgaw8ZJ7NDjIgtDBMbMAAtAtBtjSGADQFg7jWAC9KpYq1MTyQNalJsko4YrSHZFGLluWqdJINKw5IQh0xhmwAIYa4riAGvSU4yhLaScX7zyrtDwh0nNRkpJN9Uz1e5guIpNyg/xNu/qV5DoaCbi2vCTEVu9oYatzlShf+61n8Uzq9mal4Sj0lf3M4fC3fCzp86VR/8AjL2l/wDRf7NVbVXH9UX6rU14XuxnM1mPZlaNXFElhoIOxVZSkRziYPjcMtaov6s3qr/U300Y3tZStVUv1QXqm1+xdhfhGRye3dS+Ew9T9OJp38pQkvqcfAYmz35HV7UrNw2T/TOjL0qJfJmLw2Li2vaXqYsvEj0ehleGjeUGtJLTNe68U9y6pXMvQ41SjFK92tLl6lxVPZP0sitULJGVnSxS26lKtBrckhNt3e3xKfEa93ZDcSre06BnVSYDqIrOm92NHQTiT3E8mVpV3HZteTHqVClWqFclROLs6eH4/XhtUfvL0O1dbqjKOYu9IrJJeknhg/DXPtXW6oFdp63VGU78Xfj+Wf2L4cf0a3/ier1QUe1lTnYyarASqh8s/sPgx/RtYdr3zXxLC7ZR6M8/dUHvSSzzIPS4vo+gVNMe5Vw8iwa2ckcQwgGOMOhMYhhA3FcAHMt2gpwpOrOS0laXvta3qr+81FzN9raGZR/qVven/qQn0adK/wCokzL8BxqdeVN7Vqco/wDXG8o/DMdDh1XJWg3ymk/kzM1sPOjONSLu41Iz87O9vfsaDiE451KL0nFVIvzLdLJXtJ/lcfKmj0CAZin2nr/lVNecZSf/ALJENXj2Jl/zmv7YwXzi38S74X9o5Nm6aMz2xgrU5dHJetn9DP1MZVlvVqS/7k/knYalgJy1UHrzenxepOMFDlsOX0DxZZuHV10V/ScWea929z1Pi+EdPBYhN7wb023ieZp9Tm6l/vaO7oL+OmWMLXT332Z0MPiIx5nIWGvrsFPJD8Tv5FcWzZPlGhhxF7IUcbld5GUfFmtoifF5PkizejK8fJso8SpyCdSL2Zi1jr7r0JYY5raRFzGoGlrFGsyjHiEh3i7lUnZOKoOTBbIpVBnMrosDcxu8IpTAzjEWu9F3hUcxnUCgstOoC6pWdUjdQKCz6RoUrEwCq3GkzoHDJbguoivK41h0Mn7wOLK8CRSGAcgbjOQLkAg7lTiWEVWDjzWsfMnuPcRJNp2jz3GYeMablLSSk4yvu5JtZbFbg1NTn3ctU05JP8r8Gd3tdh8zbXOzf9yVjM4WvPDSVRq+jTjteL6PqVfxZ2Y1lwV6zVw4VT/T8X+5PHh9P9C+fzKPDuMwrLNG68HuiKdfGXdnSUfbs23mWssr26ZL38S5W/TkSx7XTR2qdCK2SXuQ06sVzv5Gbn/GP8eIpxj1jG8nrtrptoWcLHLF/wCJKpeV3KVr8tFbRL9xuFekURdscco4PESe2WK9ZxR5P/NqaWqfobvtrir040F+aSlL+2O3x+RisRgVbYz5KbOjpt0YcFGnxlOSjrZtI3XCuCYesln1djzmrw95tDSdk+IToz7ub32bHj2Lgnc2/wBjUYrsNSa9iTT8zMcV7LV6WqjmXhuekYSq2rtlzOmtSx4oskeHzzRdpJp9GrMZVD1vinBKFZPNFGM4p2MlC7pyuujKnhfgzPU6xPCqVMRhalN2lFr5EcahS4DOoqgVyhGsSxrEHEZYkR3B7wWYVAO2DKQ0mBcYh3Iich5EZJDPpLMGqzK+YWY2WcYtfxAu/KecWcLGkW++HVUp5wu8HY6LymK5SjWuWIMZGia5XxeIUYt3HqVDK9q8danJZrOwIuhivsx/bHtpKNSNOlbR3d9mujDq8fo1qMZZ4RcdJRlJKS6b7rxPN+I13OpKXjudHg+AUrOS8SmbNWCTg+DadmuPqM5RnH/Ck/Zlb2ovm34M2kowmk9JLlzRgP4eCtYtUMXUpq0JteG6Esldkp4Xkdrs2TUUrJJW2skVMXjIwi5SaSXx8jOfzyulZ5Jf1NO/ocyrKU5Oc3dv09yB5kuiMdJK+ehYyvKrN1Hz2XRckROKtqSJEdeS29Sq75NahXBRdPM9EFLDk866S0KeExEqjbW23mQt9oZpuz/GstqdR+CZp44j7/Y85nB7nc4RxJtZZbo04cu7hkHGjTuuQ1a5SWIAnVNIilxSMZp3SMbj8DlbcTZ1o3KFbCXITVjTMZsFGZpavCYy5FSrwDoyl4x8HKjIkUyxPgdRbMgnw+suRW8bDgZyBcgXRqLeLAalzTI7WNIOUiNyE2R5kNRHSPo11ED3qK41jQcQs5hnURDZhKkMY7rdB4JsOFEnhAAsVGmWdhoqxXxNXTQZbCAOKrWPLP8A9Or+z7Ls72NrxLHSjy0PKO3OPzzjG/O430aHGonHwFJZdfM0OBouVraKxy8A4tJLdM0WHlZaGRvkvjHgtQgkKWpD3g6ZFsvjGhSiA4kqQLZEsGmrI4GOxVpHXrVHJ5Iavm+SK1bhGb8TEhHLdV1PZjoucvDwOphaWWKjFaIsYbBQjpoW+7Bi2lHIA007rdFySK1UiKjo4bEZkmWM/wB/ucTCVcsrcn8y8650Mc90bKWqZbcxZiqqw3ekhFtBZPv9yn3oUcZbcKAtZPv9xOmug1LEJkub7+gDIZUE+SIp4KL5Itp/f0Hzff0EByqvDIfpKcuDQ6HekwMqI7UOz0jILKTZR8gUccjjEkURKISGAkiWnEFIkGWY4+gTkUcRMuzK1VDNKM3xirJRk7X0PEu0OJz1ZPxse9cSg2mlY8Z7b8KdOrnSsnv0uEugyW48HG4VissrN6M1mGxF0jCJnV4fxJrRmecb5J6XMl+sjaRZJE42Bx2Z2Ovn0sitI3sixOJy6I5uI4i0W60FrdnIrR7yahH3kVyxms4HTXdqX6tWTYugiCK7uEIeKRW4zjGpKEdW1vyRJrgSTsgxOJivZim315XLFKtpqc1Qypt73vcp1+KNezBXZBRbJPg7cpkNWascrBVJNtzd3fbkixjKuVXItc0VtkdWvaSfiTLGp7M4uZy9p6LkSYDhEpPPKbUW725tGvTxbe1GbNkUFuZ3KdVy2V/kWI05bX1Do0XZKKyr/My1Cmkjqw0q/uOTl/Iyf8EQ08P1Y7oRZL5DW6l8cEF4ZJazK/SONBJ6XJ1O3MjzD2CWng/Ahrc0fSZTE6hA4sG9jPPSf4s3YvyXk1/wmlP7+pDKoDKZWdddUYpwlB00dTFkhkVxZ7QkOkJIJEDlDWHEMxgSQQmNFiYzTFUhmiGpHxJQZATRz8RRTMx2h4Aq8HF+42TXgRypJjJJnztxns3XoSd6bceqVzi7H0pi8BCSaaTMJ2n7FUql5QWWXVfUg4/RU8V8xPPOB1G5GvjUSV30MdXwNXCVEqi0va6/CzQ0qqmlryM+Thm/SyuFPtEFd1K0slP3vkkdThHD1GVlqo6tveUgcPaEbR57nQwsssfiQRocSbERuVng4fie/iFUrkOKxFot+AWM4fEcS5VHCGrva3KxXsqad17XNjUKc7uXOTfoWaXDm2nJ6Fm5JEU75JeE0rpyfuK3FJrMk9ixj8cqasvIj4VwudSXfVdFvGPh1Y8OCWWfBk1WohhVvskwWBc7SktOS5e87VGgl4k9Oil5Cy2O/hwRxRpHm8+olllchmLMP4sFWLqM9hJ9B8jI14bBRkOgsJJCbGuNp9QoLE5At7scWXxALIpSAv4ElSIKj4ioluZ7GIEdHAOsEDNhAzGhBQ2E2CmKT+3+yGbEE/v7ZHN25ei3fuY7Xh/lW78yviHZfBXWnndbATSI6lffot+evit0U62Ke19/H2bdE+TBxNX4ba6t/wBMuZTlK/v1fR+D6MKL4wRdwrcnfXoltOK+pFxCnZ+Hj+L3onwKvvr4PSSXRPmPxHn83+L3dUAPsy/GeE060HGcVZ9d/NHnuP4ZVwsmtZU+Uui6M9VqR06eerZzMdhlJO65c/2ISimSi6dowuAxSfM6aq6HG45w10JOpT/DfVfsQYTiqkvEzyg0aI5E3T7O1KqNUlpucuWLXUq4jifJa9EtyKi2E5qKtnQr14wOf/M6lR5KUcz202Xmw8JwepWd6ryx/T+Z+fQ0eEwVOmssI2t0+p0NP+PlLmfBxtT+TUeMZz+GcGytTqvNP/LHyX1O3GIlYe65HYx4owVRRxcmWWR3J2O2KS0sA5BLUtoqsCwzd9gnz9fXYQCI7ii9A5MWlgAZ+YMmPnWwGcAHuDKY8ZASkriGHn0+7BKS8PUgdRr9zqQhTsrq/jdlGbPHFW701afSTz3t8PUR0MMmcY3B3AmONIYrGgxOT8fhFdAIlKeI9rLl6at35jN2P9ui86sfDnsnJ9CnjK1tt9UrJxl4u2zGxUpJaydndWj7O2pzMTVbpw39qUorVtxlf8SY6L4RsiqVL+PRLab6x6SI1LXr8M76PpJFaM9vFuPlJfmXiSYXV3dms2Vp7OX6vMDSlSOrLFd1TzS58pJae/ocOvxqTUXG7i5J59Hljzyrp4HU4govRxTSSVnqvRnEx2Hg3lyJWWjisrXoVNuyuO31HQp4yE9nr/Vp6Lp8iOuv93+xlMNJxqyi3fVJN8ludzD4ltWerWib6Ek7HKNHL47QUovn57GKxXB3llKO610N9jlffUrKgssvIGrIOKa5PMqLqTkoRbbbskbLhHBY01d+1N7t/JFPsxgorvKlrvvJRXgrmmk7HQ0mBJb32cHU5JN7bI+6+9h40vP4ENTEJfl+JAsYm/wL1N24x7C84fdgFdf6aipq+117w4yJWQcQYSCgDVhdN7NXfnbqDSndXGiLVByYA7Bb+oxBNjc2NcV9beAgGl99QQswFRjAWu3qJRXP3cwV9+I2a4gsJpWsQOpPon463LEnoRORVkwQycSRfh1OTC24Oj//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22" name="Shape 222" descr="data:image/jpeg;base64,/9j/4AAQSkZJRgABAQAAAQABAAD/2wCEAAkGBxISEhIQEhIVFRUVEBAQFRUVFRUVEBUQFRUWFhUVFRUYHSggGBolHRUVITEhJSkrLi4uFx8zODMtNygtLisBCgoKDg0OGhAQGyslHyUtLS0tLS0tLS0tLS0tLS0tLS0tLS0tLS0tLS0tLS0rLS0tLS0tLS0tLS0tLS0tLTUtLf/AABEIAL0BCwMBIgACEQEDEQH/xAAcAAABBQEBAQAAAAAAAAAAAAACAAEDBAYFBwj/xAA+EAACAQIEAwUGBAQEBwEAAAAAAQIDEQQSITEFQVEGE2FxkSKBobHB8DJCUtEUFWJyI6Lh8RZDgoOSssIH/8QAGgEAAgMBAQAAAAAAAAAAAAAAAAECAwQFBv/EACcRAAICAQUAAgIBBQAAAAAAAAABAhEDBBIhMUETUQUiMiNCUnGR/9oADAMBAAIRAxEAPwD2QSEJEiIgkMggAQhDgAhCEADCEBOdkAA1KiW5F/EeBBVqtsic5CsRZdZsG7IEmPkfUBE9r+YDiKBNUWhJMCBgkjQ1iQANDWCsKwAR2Byklh7ABFlGsSNA2ACNoGUEyVoVgA59fARlyM/xXsxCafso19gcg7Jxm10eM8Y7GSjd0/TkZfFYGpTdpxa8eR9DVsJGXI4vEezsJr8KE4pmzHrGuJHhLQzR6DxfsNu4afIyPEOCVqTd4trqitwaNsM0J9M5bQJI0DYgTaPrMSEIsOEOggB0wAIQhNgA4zZHOrYgnUuFCsOrXsQqd7iVMThYdcCsgk9QbjTeoOYqGSJhJkOcXfrqNAWIsnT0Oe8VHqWaOIjJaPXoSQgoyT1Wo7RyKknCclF2e9uRLS4pbSat4rb0Gpr0seJ1aOjYYVOopK6d0O0TKwbDWCsKwwAaGsGKwABlGaJLDWAAMoNiSwzQARtAuJJYVgArToJ8jnYzg8J30Ow0DYY02eecZ7FQndpWfVGUqdh6t3Z6XPbJQuQvDR6CaT7NENTOPFnfTEC2LMVlAYrkEq1iCWIb2AVluVVIhdVsijFsnjCxJIVgqLDUArjDEIrYvExi4xb1k7JEuIrKEZTe0U5P3HmnFePyliIVeUakHbllT/YjJ0atNpnmv6Rr8dxCMXb/AHK3E8VUowVSUWoysk79eqWxR49G1S/VXLWD4e68IudWTWqUd7W05lixdS89MM8u10cifHm9k/R/UUsdUfM0tLs/RW+Z++3yLMOEUY7U179fmW/00UucmY2WKn+pl/gmMkqiTbZqJYWCVlFLRrZGIpPJVXhO3xsOlKLpBGb3cnV4vinTxtNX0qUZesXr80BicXaVn6+BF2syZsLWnf2ZTiraXco3s309kpTrqvFxvlfJpX+Bz5cWd/DDdjjI6lHiOSV4vzXI7+A4nCpzs+af06mDwnDXzq3XgtW/E6yoxilb15kYzaIZMMZf7NrcRh/5jWh+GT8nqWIdpaq3SfwLlmiZnpp+GvsKxl6fav8AVD0LdPtPRe+hJZIv0reGa8O4xjmx45Qf50WaWPpy2kiVog4teFgaw8ZJ7NDjIgtDBMbMAAtAtBtjSGADQFg7jWAC9KpYq1MTyQNalJsko4YrSHZFGLluWqdJINKw5IQh0xhmwAIYa4riAGvSU4yhLaScX7zyrtDwh0nNRkpJN9Uz1e5guIpNyg/xNu/qV5DoaCbi2vCTEVu9oYatzlShf+61n8Uzq9mal4Sj0lf3M4fC3fCzp86VR/8AjL2l/wDRf7NVbVXH9UX6rU14XuxnM1mPZlaNXFElhoIOxVZSkRziYPjcMtaov6s3qr/U300Y3tZStVUv1QXqm1+xdhfhGRye3dS+Ew9T9OJp38pQkvqcfAYmz35HV7UrNw2T/TOjL0qJfJmLw2Li2vaXqYsvEj0ehleGjeUGtJLTNe68U9y6pXMvQ41SjFK92tLl6lxVPZP0sitULJGVnSxS26lKtBrckhNt3e3xKfEa93ZDcSre06BnVSYDqIrOm92NHQTiT3E8mVpV3HZteTHqVClWqFclROLs6eH4/XhtUfvL0O1dbqjKOYu9IrJJeknhg/DXPtXW6oFdp63VGU78Xfj+Wf2L4cf0a3/ier1QUe1lTnYyarASqh8s/sPgx/RtYdr3zXxLC7ZR6M8/dUHvSSzzIPS4vo+gVNMe5Vw8iwa2ckcQwgGOMOhMYhhA3FcAHMt2gpwpOrOS0laXvta3qr+81FzN9raGZR/qVven/qQn0adK/wCokzL8BxqdeVN7Vqco/wDXG8o/DMdDh1XJWg3ymk/kzM1sPOjONSLu41Iz87O9vfsaDiE451KL0nFVIvzLdLJXtJ/lcfKmj0CAZin2nr/lVNecZSf/ALJENXj2Jl/zmv7YwXzi38S74X9o5Nm6aMz2xgrU5dHJetn9DP1MZVlvVqS/7k/knYalgJy1UHrzenxepOMFDlsOX0DxZZuHV10V/ScWea929z1Pi+EdPBYhN7wb023ieZp9Tm6l/vaO7oL+OmWMLXT332Z0MPiIx5nIWGvrsFPJD8Tv5FcWzZPlGhhxF7IUcbld5GUfFmtoifF5PkizejK8fJso8SpyCdSL2Zi1jr7r0JYY5raRFzGoGlrFGsyjHiEh3i7lUnZOKoOTBbIpVBnMrosDcxu8IpTAzjEWu9F3hUcxnUCgstOoC6pWdUjdQKCz6RoUrEwCq3GkzoHDJbguoivK41h0Mn7wOLK8CRSGAcgbjOQLkAg7lTiWEVWDjzWsfMnuPcRJNp2jz3GYeMablLSSk4yvu5JtZbFbg1NTn3ctU05JP8r8Gd3tdh8zbXOzf9yVjM4WvPDSVRq+jTjteL6PqVfxZ2Y1lwV6zVw4VT/T8X+5PHh9P9C+fzKPDuMwrLNG68HuiKdfGXdnSUfbs23mWssr26ZL38S5W/TkSx7XTR2qdCK2SXuQ06sVzv5Gbn/GP8eIpxj1jG8nrtrptoWcLHLF/wCJKpeV3KVr8tFbRL9xuFekURdscco4PESe2WK9ZxR5P/NqaWqfobvtrir040F+aSlL+2O3x+RisRgVbYz5KbOjpt0YcFGnxlOSjrZtI3XCuCYesln1djzmrw95tDSdk+IToz7ub32bHj2Lgnc2/wBjUYrsNSa9iTT8zMcV7LV6WqjmXhuekYSq2rtlzOmtSx4oskeHzzRdpJp9GrMZVD1vinBKFZPNFGM4p2MlC7pyuujKnhfgzPU6xPCqVMRhalN2lFr5EcahS4DOoqgVyhGsSxrEHEZYkR3B7wWYVAO2DKQ0mBcYh3Iich5EZJDPpLMGqzK+YWY2WcYtfxAu/KecWcLGkW++HVUp5wu8HY6LymK5SjWuWIMZGia5XxeIUYt3HqVDK9q8danJZrOwIuhivsx/bHtpKNSNOlbR3d9mujDq8fo1qMZZ4RcdJRlJKS6b7rxPN+I13OpKXjudHg+AUrOS8SmbNWCTg+DadmuPqM5RnH/Ck/Zlb2ovm34M2kowmk9JLlzRgP4eCtYtUMXUpq0JteG6Esldkp4Xkdrs2TUUrJJW2skVMXjIwi5SaSXx8jOfzyulZ5Jf1NO/ocyrKU5Oc3dv09yB5kuiMdJK+ehYyvKrN1Hz2XRckROKtqSJEdeS29Sq75NahXBRdPM9EFLDk866S0KeExEqjbW23mQt9oZpuz/GstqdR+CZp44j7/Y85nB7nc4RxJtZZbo04cu7hkHGjTuuQ1a5SWIAnVNIilxSMZp3SMbj8DlbcTZ1o3KFbCXITVjTMZsFGZpavCYy5FSrwDoyl4x8HKjIkUyxPgdRbMgnw+suRW8bDgZyBcgXRqLeLAalzTI7WNIOUiNyE2R5kNRHSPo11ED3qK41jQcQs5hnURDZhKkMY7rdB4JsOFEnhAAsVGmWdhoqxXxNXTQZbCAOKrWPLP8A9Or+z7Ls72NrxLHSjy0PKO3OPzzjG/O430aHGonHwFJZdfM0OBouVraKxy8A4tJLdM0WHlZaGRvkvjHgtQgkKWpD3g6ZFsvjGhSiA4kqQLZEsGmrI4GOxVpHXrVHJ5Iavm+SK1bhGb8TEhHLdV1PZjoucvDwOphaWWKjFaIsYbBQjpoW+7Bi2lHIA007rdFySK1UiKjo4bEZkmWM/wB/ucTCVcsrcn8y8650Mc90bKWqZbcxZiqqw3ekhFtBZPv9yn3oUcZbcKAtZPv9xOmug1LEJkub7+gDIZUE+SIp4KL5Itp/f0Hzff0EByqvDIfpKcuDQ6HekwMqI7UOz0jILKTZR8gUccjjEkURKISGAkiWnEFIkGWY4+gTkUcRMuzK1VDNKM3xirJRk7X0PEu0OJz1ZPxse9cSg2mlY8Z7b8KdOrnSsnv0uEugyW48HG4VissrN6M1mGxF0jCJnV4fxJrRmecb5J6XMl+sjaRZJE42Bx2Z2Ovn0sitI3sixOJy6I5uI4i0W60FrdnIrR7yahH3kVyxms4HTXdqX6tWTYugiCK7uEIeKRW4zjGpKEdW1vyRJrgSTsgxOJivZim315XLFKtpqc1Qypt73vcp1+KNezBXZBRbJPg7cpkNWascrBVJNtzd3fbkixjKuVXItc0VtkdWvaSfiTLGp7M4uZy9p6LkSYDhEpPPKbUW725tGvTxbe1GbNkUFuZ3KdVy2V/kWI05bX1Do0XZKKyr/My1Cmkjqw0q/uOTl/Iyf8EQ08P1Y7oRZL5DW6l8cEF4ZJazK/SONBJ6XJ1O3MjzD2CWng/Ahrc0fSZTE6hA4sG9jPPSf4s3YvyXk1/wmlP7+pDKoDKZWdddUYpwlB00dTFkhkVxZ7QkOkJIJEDlDWHEMxgSQQmNFiYzTFUhmiGpHxJQZATRz8RRTMx2h4Aq8HF+42TXgRypJjJJnztxns3XoSd6bceqVzi7H0pi8BCSaaTMJ2n7FUql5QWWXVfUg4/RU8V8xPPOB1G5GvjUSV30MdXwNXCVEqi0va6/CzQ0qqmlryM+Thm/SyuFPtEFd1K0slP3vkkdThHD1GVlqo6tveUgcPaEbR57nQwsssfiQRocSbERuVng4fie/iFUrkOKxFot+AWM4fEcS5VHCGrva3KxXsqad17XNjUKc7uXOTfoWaXDm2nJ6Fm5JEU75JeE0rpyfuK3FJrMk9ixj8cqasvIj4VwudSXfVdFvGPh1Y8OCWWfBk1WohhVvskwWBc7SktOS5e87VGgl4k9Oil5Cy2O/hwRxRpHm8+olllchmLMP4sFWLqM9hJ9B8jI14bBRkOgsJJCbGuNp9QoLE5At7scWXxALIpSAv4ElSIKj4ioluZ7GIEdHAOsEDNhAzGhBQ2E2CmKT+3+yGbEE/v7ZHN25ei3fuY7Xh/lW78yviHZfBXWnndbATSI6lffot+evit0U62Ke19/H2bdE+TBxNX4ba6t/wBMuZTlK/v1fR+D6MKL4wRdwrcnfXoltOK+pFxCnZ+Hj+L3onwKvvr4PSSXRPmPxHn83+L3dUAPsy/GeE060HGcVZ9d/NHnuP4ZVwsmtZU+Uui6M9VqR06eerZzMdhlJO65c/2ISimSi6dowuAxSfM6aq6HG45w10JOpT/DfVfsQYTiqkvEzyg0aI5E3T7O1KqNUlpucuWLXUq4jifJa9EtyKi2E5qKtnQr14wOf/M6lR5KUcz202Xmw8JwepWd6ryx/T+Z+fQ0eEwVOmssI2t0+p0NP+PlLmfBxtT+TUeMZz+GcGytTqvNP/LHyX1O3GIlYe65HYx4owVRRxcmWWR3J2O2KS0sA5BLUtoqsCwzd9gnz9fXYQCI7ii9A5MWlgAZ+YMmPnWwGcAHuDKY8ZASkriGHn0+7BKS8PUgdRr9zqQhTsrq/jdlGbPHFW701afSTz3t8PUR0MMmcY3B3AmONIYrGgxOT8fhFdAIlKeI9rLl6at35jN2P9ui86sfDnsnJ9CnjK1tt9UrJxl4u2zGxUpJaydndWj7O2pzMTVbpw39qUorVtxlf8SY6L4RsiqVL+PRLab6x6SI1LXr8M76PpJFaM9vFuPlJfmXiSYXV3dms2Vp7OX6vMDSlSOrLFd1TzS58pJae/ocOvxqTUXG7i5J59Hljzyrp4HU4govRxTSSVnqvRnEx2Hg3lyJWWjisrXoVNuyuO31HQp4yE9nr/Vp6Lp8iOuv93+xlMNJxqyi3fVJN8ludzD4ltWerWib6Ek7HKNHL47QUovn57GKxXB3llKO610N9jlffUrKgssvIGrIOKa5PMqLqTkoRbbbskbLhHBY01d+1N7t/JFPsxgorvKlrvvJRXgrmmk7HQ0mBJb32cHU5JN7bI+6+9h40vP4ENTEJfl+JAsYm/wL1N24x7C84fdgFdf6aipq+117w4yJWQcQYSCgDVhdN7NXfnbqDSndXGiLVByYA7Bb+oxBNjc2NcV9beAgGl99QQswFRjAWu3qJRXP3cwV9+I2a4gsJpWsQOpPon463LEnoRORVkwQycSRfh1OTC24Oj//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23" name="Shape 223"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24" name="Shape 224"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25" name="Shape 225" descr="http://pediatrics.aappublications.org/content/pediatrics/121/1/e170/F1.large.jpg"/>
          <p:cNvPicPr preferRelativeResize="0"/>
          <p:nvPr/>
        </p:nvPicPr>
        <p:blipFill rotWithShape="1">
          <a:blip r:embed="rId4">
            <a:alphaModFix/>
          </a:blip>
          <a:srcRect/>
          <a:stretch/>
        </p:blipFill>
        <p:spPr>
          <a:xfrm>
            <a:off x="323528" y="3933055"/>
            <a:ext cx="4104456" cy="2392129"/>
          </a:xfrm>
          <a:prstGeom prst="rect">
            <a:avLst/>
          </a:prstGeom>
          <a:noFill/>
          <a:ln w="9525" cap="flat" cmpd="sng">
            <a:solidFill>
              <a:srgbClr val="002060"/>
            </a:solidFill>
            <a:prstDash val="solid"/>
            <a:round/>
            <a:headEnd type="none" w="med" len="med"/>
            <a:tailEnd type="none" w="med" len="med"/>
          </a:ln>
        </p:spPr>
      </p:pic>
      <p:sp>
        <p:nvSpPr>
          <p:cNvPr id="226" name="Shape 226"/>
          <p:cNvSpPr txBox="1"/>
          <p:nvPr/>
        </p:nvSpPr>
        <p:spPr>
          <a:xfrm>
            <a:off x="4716016" y="4077071"/>
            <a:ext cx="4248472" cy="1938991"/>
          </a:xfrm>
          <a:prstGeom prst="rect">
            <a:avLst/>
          </a:prstGeom>
          <a:noFill/>
          <a:ln>
            <a:noFill/>
          </a:ln>
        </p:spPr>
        <p:txBody>
          <a:bodyPr lIns="91425" tIns="45700" rIns="91425" bIns="45700" anchor="t" anchorCtr="0">
            <a:noAutofit/>
          </a:bodyPr>
          <a:lstStyle/>
          <a:p>
            <a:pPr marL="457200" marR="0" lvl="0" indent="-457200" algn="ctr" rtl="0">
              <a:spcBef>
                <a:spcPts val="0"/>
              </a:spcBef>
              <a:buClr>
                <a:srgbClr val="FF0000"/>
              </a:buClr>
              <a:buSzPct val="25000"/>
              <a:buFont typeface="Source Sans Pro"/>
              <a:buNone/>
            </a:pPr>
            <a:r>
              <a:rPr lang="it-IT" sz="2000" i="1" dirty="0">
                <a:solidFill>
                  <a:schemeClr val="tx1"/>
                </a:solidFill>
                <a:latin typeface="+mn-lt"/>
                <a:ea typeface="Source Sans Pro"/>
                <a:cs typeface="Source Sans Pro"/>
                <a:sym typeface="Source Sans Pro"/>
              </a:rPr>
              <a:t>Non è un metodo affidabile per valutare la bilirubinemia.</a:t>
            </a:r>
          </a:p>
          <a:p>
            <a:pPr marL="457200" marR="0" lvl="0" indent="-457200" algn="ctr" rtl="0">
              <a:spcBef>
                <a:spcPts val="0"/>
              </a:spcBef>
              <a:buClr>
                <a:schemeClr val="dk1"/>
              </a:buClr>
              <a:buFont typeface="Libre Baskerville"/>
              <a:buNone/>
            </a:pPr>
            <a:endParaRPr sz="2000" u="sng" dirty="0">
              <a:solidFill>
                <a:schemeClr val="tx1"/>
              </a:solidFill>
              <a:latin typeface="+mn-lt"/>
              <a:ea typeface="Source Sans Pro"/>
              <a:cs typeface="Source Sans Pro"/>
              <a:sym typeface="Source Sans Pro"/>
            </a:endParaRPr>
          </a:p>
          <a:p>
            <a:pPr marL="457200" marR="0" lvl="0" indent="-457200" algn="ctr" rtl="0">
              <a:spcBef>
                <a:spcPts val="0"/>
              </a:spcBef>
              <a:buClr>
                <a:srgbClr val="00B050"/>
              </a:buClr>
              <a:buSzPct val="25000"/>
              <a:buFont typeface="Source Sans Pro"/>
              <a:buNone/>
            </a:pPr>
            <a:r>
              <a:rPr lang="it-IT" sz="2000" b="1" dirty="0">
                <a:solidFill>
                  <a:schemeClr val="tx1"/>
                </a:solidFill>
                <a:latin typeface="+mn-lt"/>
                <a:ea typeface="Source Sans Pro"/>
                <a:cs typeface="Source Sans Pro"/>
                <a:sym typeface="Source Sans Pro"/>
              </a:rPr>
              <a:t>Ogni bambino con ittero evidente</a:t>
            </a:r>
          </a:p>
          <a:p>
            <a:pPr marL="457200" marR="0" lvl="0" indent="-457200" algn="ctr" rtl="0">
              <a:spcBef>
                <a:spcPts val="0"/>
              </a:spcBef>
              <a:buClr>
                <a:srgbClr val="00B050"/>
              </a:buClr>
              <a:buSzPct val="25000"/>
              <a:buFont typeface="Source Sans Pro"/>
              <a:buNone/>
            </a:pPr>
            <a:r>
              <a:rPr lang="it-IT" sz="2000" b="1" dirty="0">
                <a:solidFill>
                  <a:schemeClr val="tx1"/>
                </a:solidFill>
                <a:latin typeface="+mn-lt"/>
                <a:ea typeface="Source Sans Pro"/>
                <a:cs typeface="Source Sans Pro"/>
                <a:sym typeface="Source Sans Pro"/>
              </a:rPr>
              <a:t> deve essere sottoposto </a:t>
            </a:r>
          </a:p>
          <a:p>
            <a:pPr marL="457200" marR="0" lvl="0" indent="-457200" algn="ctr" rtl="0">
              <a:spcBef>
                <a:spcPts val="0"/>
              </a:spcBef>
              <a:buClr>
                <a:srgbClr val="00B050"/>
              </a:buClr>
              <a:buSzPct val="25000"/>
              <a:buFont typeface="Source Sans Pro"/>
              <a:buNone/>
            </a:pPr>
            <a:r>
              <a:rPr lang="it-IT" sz="2000" b="1" dirty="0">
                <a:solidFill>
                  <a:schemeClr val="tx1"/>
                </a:solidFill>
                <a:latin typeface="+mn-lt"/>
                <a:ea typeface="Source Sans Pro"/>
                <a:cs typeface="Source Sans Pro"/>
                <a:sym typeface="Source Sans Pro"/>
              </a:rPr>
              <a:t>alla misurazione della bilirubinemia</a:t>
            </a:r>
            <a:r>
              <a:rPr lang="it-IT" sz="2000" dirty="0">
                <a:solidFill>
                  <a:schemeClr val="tx1"/>
                </a:solidFill>
                <a:latin typeface="+mn-lt"/>
                <a:ea typeface="Source Sans Pro"/>
                <a:cs typeface="Source Sans Pro"/>
                <a:sym typeface="Source Sans Pro"/>
              </a:rPr>
              <a:t>.</a:t>
            </a:r>
          </a:p>
        </p:txBody>
      </p:sp>
      <p:sp>
        <p:nvSpPr>
          <p:cNvPr id="227" name="Shape 227"/>
          <p:cNvSpPr txBox="1"/>
          <p:nvPr/>
        </p:nvSpPr>
        <p:spPr>
          <a:xfrm>
            <a:off x="251519" y="3501007"/>
            <a:ext cx="237626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b="1">
                <a:solidFill>
                  <a:srgbClr val="002060"/>
                </a:solidFill>
                <a:latin typeface="Source Sans Pro"/>
                <a:ea typeface="Source Sans Pro"/>
                <a:cs typeface="Source Sans Pro"/>
                <a:sym typeface="Source Sans Pro"/>
              </a:rPr>
              <a:t>Kramer scale</a:t>
            </a:r>
          </a:p>
        </p:txBody>
      </p:sp>
      <p:sp>
        <p:nvSpPr>
          <p:cNvPr id="228" name="Shape 228" descr="Risultati immagini per incorrect"/>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29" name="Shape 229" descr="Risultati immagini per incorrect"/>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30" name="Shape 230" descr="http://www.eftzone.com/wordpress/wp-content/uploads/wrong.png"/>
          <p:cNvPicPr preferRelativeResize="0"/>
          <p:nvPr/>
        </p:nvPicPr>
        <p:blipFill rotWithShape="1">
          <a:blip r:embed="rId5">
            <a:alphaModFix/>
          </a:blip>
          <a:srcRect/>
          <a:stretch/>
        </p:blipFill>
        <p:spPr>
          <a:xfrm rot="-1263085">
            <a:off x="2603553" y="2843591"/>
            <a:ext cx="1905784" cy="1905785"/>
          </a:xfrm>
          <a:prstGeom prst="rect">
            <a:avLst/>
          </a:prstGeom>
          <a:noFill/>
          <a:ln>
            <a:noFill/>
          </a:ln>
        </p:spPr>
      </p:pic>
      <p:sp>
        <p:nvSpPr>
          <p:cNvPr id="15" name="Titolo 1"/>
          <p:cNvSpPr txBox="1">
            <a:spLocks/>
          </p:cNvSpPr>
          <p:nvPr/>
        </p:nvSpPr>
        <p:spPr>
          <a:xfrm>
            <a:off x="0" y="476672"/>
            <a:ext cx="7772400" cy="436909"/>
          </a:xfrm>
          <a:prstGeom prst="rect">
            <a:avLst/>
          </a:prstGeom>
          <a:noFill/>
          <a:ln>
            <a:noFill/>
          </a:ln>
        </p:spPr>
        <p:txBody>
          <a:bodyPr lIns="91425" tIns="91425" rIns="91425" bIns="91425" anchor="b" anchorCtr="0"/>
          <a:lstStyle/>
          <a:p>
            <a:pPr marL="0" marR="0" lvl="0" indent="0" algn="ctr" defTabSz="914400" rtl="0" eaLnBrk="1" fontAlgn="auto" latinLnBrk="0" hangingPunct="1">
              <a:lnSpc>
                <a:spcPct val="100000"/>
              </a:lnSpc>
              <a:spcBef>
                <a:spcPts val="0"/>
              </a:spcBef>
              <a:spcAft>
                <a:spcPts val="0"/>
              </a:spcAft>
              <a:buClr>
                <a:schemeClr val="dk2"/>
              </a:buClr>
              <a:buSzTx/>
              <a:buFont typeface="Source Sans Pro"/>
              <a:buNone/>
              <a:tabLst/>
              <a:defRPr/>
            </a:pPr>
            <a:r>
              <a:rPr kumimoji="0" lang="it-IT" sz="36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t>Come misurare la bilirubina</a:t>
            </a:r>
            <a:endParaRPr kumimoji="0" lang="it-IT" sz="3600" b="0" i="0" u="none" strike="noStrike" kern="0" cap="none" spc="0" normalizeH="0" baseline="0" noProof="0" dirty="0">
              <a:ln>
                <a:noFill/>
              </a:ln>
              <a:solidFill>
                <a:schemeClr val="dk2"/>
              </a:solidFill>
              <a:effectLst/>
              <a:uLnTx/>
              <a:uFillTx/>
              <a:latin typeface="+mj-lt"/>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fade">
                                      <p:cBhvr>
                                        <p:cTn id="12" dur="1000"/>
                                        <p:tgtEl>
                                          <p:spTgt spid="227"/>
                                        </p:tgtEl>
                                      </p:cBhvr>
                                    </p:animEffect>
                                  </p:childTnLst>
                                </p:cTn>
                              </p:par>
                              <p:par>
                                <p:cTn id="13" presetID="10" presetClass="entr" presetSubtype="0" fill="hold" nodeType="with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1000"/>
                                        <p:tgtEl>
                                          <p:spTgt spid="22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30"/>
                                        </p:tgtEl>
                                        <p:attrNameLst>
                                          <p:attrName>style.visibility</p:attrName>
                                        </p:attrNameLst>
                                      </p:cBhvr>
                                      <p:to>
                                        <p:strVal val="visible"/>
                                      </p:to>
                                    </p:set>
                                    <p:anim calcmode="lin" valueType="num">
                                      <p:cBhvr additive="base">
                                        <p:cTn id="20" dur="500"/>
                                        <p:tgtEl>
                                          <p:spTgt spid="230"/>
                                        </p:tgtEl>
                                        <p:attrNameLst>
                                          <p:attrName>ppt_w</p:attrName>
                                        </p:attrNameLst>
                                      </p:cBhvr>
                                      <p:tavLst>
                                        <p:tav tm="0">
                                          <p:val>
                                            <p:strVal val="0"/>
                                          </p:val>
                                        </p:tav>
                                        <p:tav tm="100000">
                                          <p:val>
                                            <p:strVal val="#ppt_w"/>
                                          </p:val>
                                        </p:tav>
                                      </p:tavLst>
                                    </p:anim>
                                    <p:anim calcmode="lin" valueType="num">
                                      <p:cBhvr additive="base">
                                        <p:cTn id="21" dur="500"/>
                                        <p:tgtEl>
                                          <p:spTgt spid="230"/>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226">
                                            <p:txEl>
                                              <p:pRg st="0" end="0"/>
                                            </p:txEl>
                                          </p:spTgt>
                                        </p:tgtEl>
                                        <p:attrNameLst>
                                          <p:attrName>style.visibility</p:attrName>
                                        </p:attrNameLst>
                                      </p:cBhvr>
                                      <p:to>
                                        <p:strVal val="visible"/>
                                      </p:to>
                                    </p:set>
                                    <p:animEffect transition="in" filter="fade">
                                      <p:cBhvr>
                                        <p:cTn id="24" dur="500"/>
                                        <p:tgtEl>
                                          <p:spTgt spid="2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6">
                                            <p:txEl>
                                              <p:pRg st="2" end="2"/>
                                            </p:txEl>
                                          </p:spTgt>
                                        </p:tgtEl>
                                        <p:attrNameLst>
                                          <p:attrName>style.visibility</p:attrName>
                                        </p:attrNameLst>
                                      </p:cBhvr>
                                      <p:to>
                                        <p:strVal val="visible"/>
                                      </p:to>
                                    </p:set>
                                    <p:animEffect transition="in" filter="fade">
                                      <p:cBhvr>
                                        <p:cTn id="29" dur="500"/>
                                        <p:tgtEl>
                                          <p:spTgt spid="22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6">
                                            <p:txEl>
                                              <p:pRg st="3" end="3"/>
                                            </p:txEl>
                                          </p:spTgt>
                                        </p:tgtEl>
                                        <p:attrNameLst>
                                          <p:attrName>style.visibility</p:attrName>
                                        </p:attrNameLst>
                                      </p:cBhvr>
                                      <p:to>
                                        <p:strVal val="visible"/>
                                      </p:to>
                                    </p:set>
                                    <p:animEffect transition="in" filter="fade">
                                      <p:cBhvr>
                                        <p:cTn id="32" dur="500"/>
                                        <p:tgtEl>
                                          <p:spTgt spid="22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6">
                                            <p:txEl>
                                              <p:pRg st="4" end="4"/>
                                            </p:txEl>
                                          </p:spTgt>
                                        </p:tgtEl>
                                        <p:attrNameLst>
                                          <p:attrName>style.visibility</p:attrName>
                                        </p:attrNameLst>
                                      </p:cBhvr>
                                      <p:to>
                                        <p:strVal val="visible"/>
                                      </p:to>
                                    </p:set>
                                    <p:animEffect transition="in" filter="fade">
                                      <p:cBhvr>
                                        <p:cTn id="35" dur="5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686800" cy="990600"/>
          </a:xfrm>
        </p:spPr>
        <p:txBody>
          <a:bodyPr>
            <a:normAutofit/>
          </a:bodyPr>
          <a:lstStyle/>
          <a:p>
            <a:pPr algn="ctr"/>
            <a:r>
              <a:rPr lang="it-IT" sz="3600" dirty="0" smtClean="0"/>
              <a:t>Malattia emolitica neonatale</a:t>
            </a:r>
            <a:endParaRPr lang="it-IT" sz="3600" dirty="0"/>
          </a:p>
        </p:txBody>
      </p:sp>
      <p:sp>
        <p:nvSpPr>
          <p:cNvPr id="3" name="Segnaposto testo 2"/>
          <p:cNvSpPr>
            <a:spLocks noGrp="1"/>
          </p:cNvSpPr>
          <p:nvPr>
            <p:ph sz="quarter" idx="1"/>
          </p:nvPr>
        </p:nvSpPr>
        <p:spPr>
          <a:xfrm>
            <a:off x="323528" y="1988840"/>
            <a:ext cx="8064896" cy="4572000"/>
          </a:xfrm>
        </p:spPr>
        <p:txBody>
          <a:bodyPr>
            <a:normAutofit/>
          </a:bodyPr>
          <a:lstStyle/>
          <a:p>
            <a:pPr algn="just">
              <a:buNone/>
            </a:pPr>
            <a:r>
              <a:rPr lang="it-IT" sz="2400" dirty="0" smtClean="0"/>
              <a:t>   quadro clinico di anemia da aumentata distruzione nel quale le </a:t>
            </a:r>
            <a:r>
              <a:rPr lang="it-IT" sz="2400" dirty="0" err="1" smtClean="0"/>
              <a:t>emazie</a:t>
            </a:r>
            <a:r>
              <a:rPr lang="it-IT" sz="2400" dirty="0" smtClean="0"/>
              <a:t> del feto o del neonato vengono distrutte con un meccanismo </a:t>
            </a:r>
            <a:r>
              <a:rPr lang="it-IT" sz="2400" dirty="0" err="1" smtClean="0"/>
              <a:t>immunomediato</a:t>
            </a:r>
            <a:r>
              <a:rPr lang="it-IT" sz="2400" dirty="0" smtClean="0"/>
              <a:t> per la presenza in circolo di anticorpi (</a:t>
            </a:r>
            <a:r>
              <a:rPr lang="it-IT" sz="2400" dirty="0" err="1" smtClean="0"/>
              <a:t>IgG</a:t>
            </a:r>
            <a:r>
              <a:rPr lang="it-IT" sz="2400" dirty="0" smtClean="0"/>
              <a:t> materni) rivolti contro antigeni </a:t>
            </a:r>
            <a:r>
              <a:rPr lang="it-IT" sz="2400" dirty="0" err="1" smtClean="0"/>
              <a:t>eritrocitari</a:t>
            </a:r>
            <a:r>
              <a:rPr lang="it-IT" sz="2400" dirty="0" smtClean="0"/>
              <a:t>.  </a:t>
            </a:r>
          </a:p>
          <a:p>
            <a:pPr algn="just">
              <a:buNone/>
            </a:pPr>
            <a:endParaRPr lang="it-IT" sz="2400" dirty="0" smtClean="0"/>
          </a:p>
          <a:p>
            <a:pPr algn="just">
              <a:buNone/>
            </a:pPr>
            <a:r>
              <a:rPr lang="it-IT" sz="2400" dirty="0" smtClean="0"/>
              <a:t>   </a:t>
            </a:r>
            <a:endParaRPr lang="it-IT" sz="2400" dirty="0"/>
          </a:p>
        </p:txBody>
      </p:sp>
      <p:sp>
        <p:nvSpPr>
          <p:cNvPr id="5" name="Titolo 1"/>
          <p:cNvSpPr txBox="1">
            <a:spLocks/>
          </p:cNvSpPr>
          <p:nvPr/>
        </p:nvSpPr>
        <p:spPr>
          <a:xfrm>
            <a:off x="107504" y="854224"/>
            <a:ext cx="3168352" cy="990600"/>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800" kern="1200" dirty="0" smtClean="0">
                <a:solidFill>
                  <a:schemeClr val="tx2"/>
                </a:solidFill>
                <a:latin typeface="+mj-lt"/>
                <a:ea typeface="+mj-ea"/>
                <a:cs typeface="+mj-cs"/>
              </a:rPr>
              <a:t>Definizione</a:t>
            </a:r>
            <a:endParaRPr kumimoji="0" lang="it-IT"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54274" name="Picture 2" descr="Risultati immagini per omino che spiega"/>
          <p:cNvPicPr>
            <a:picLocks noChangeAspect="1" noChangeArrowheads="1"/>
          </p:cNvPicPr>
          <p:nvPr/>
        </p:nvPicPr>
        <p:blipFill>
          <a:blip r:embed="rId2"/>
          <a:srcRect/>
          <a:stretch>
            <a:fillRect/>
          </a:stretch>
        </p:blipFill>
        <p:spPr bwMode="auto">
          <a:xfrm>
            <a:off x="6372200" y="4005064"/>
            <a:ext cx="1629916" cy="20164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descr="http://garetro.com/Blog/wp-content/uploads/2015/05/Failed-580x390.jpg"/>
          <p:cNvPicPr preferRelativeResize="0"/>
          <p:nvPr/>
        </p:nvPicPr>
        <p:blipFill rotWithShape="1">
          <a:blip r:embed="rId3">
            <a:alphaModFix/>
          </a:blip>
          <a:srcRect/>
          <a:stretch/>
        </p:blipFill>
        <p:spPr>
          <a:xfrm>
            <a:off x="1115616" y="4090728"/>
            <a:ext cx="1800199" cy="1210478"/>
          </a:xfrm>
          <a:prstGeom prst="rect">
            <a:avLst/>
          </a:prstGeom>
          <a:noFill/>
          <a:ln>
            <a:noFill/>
          </a:ln>
        </p:spPr>
      </p:pic>
      <p:pic>
        <p:nvPicPr>
          <p:cNvPr id="237" name="Shape 237" descr="http://www.selfpediatrico.it/images/minolta_jaundice_meter.jpg"/>
          <p:cNvPicPr preferRelativeResize="0"/>
          <p:nvPr/>
        </p:nvPicPr>
        <p:blipFill rotWithShape="1">
          <a:blip r:embed="rId4">
            <a:alphaModFix/>
          </a:blip>
          <a:srcRect/>
          <a:stretch/>
        </p:blipFill>
        <p:spPr>
          <a:xfrm>
            <a:off x="6588224" y="1263955"/>
            <a:ext cx="2160240" cy="1588979"/>
          </a:xfrm>
          <a:prstGeom prst="rect">
            <a:avLst/>
          </a:prstGeom>
          <a:noFill/>
          <a:ln>
            <a:noFill/>
          </a:ln>
        </p:spPr>
      </p:pic>
      <p:sp>
        <p:nvSpPr>
          <p:cNvPr id="238" name="Shape 238"/>
          <p:cNvSpPr txBox="1">
            <a:spLocks noGrp="1"/>
          </p:cNvSpPr>
          <p:nvPr>
            <p:ph sz="quarter" idx="1"/>
          </p:nvPr>
        </p:nvSpPr>
        <p:spPr>
          <a:xfrm>
            <a:off x="251519" y="260647"/>
            <a:ext cx="7772400" cy="5580111"/>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85000"/>
              <a:buFont typeface="Source Sans Pro"/>
              <a:buAutoNum type="arabicParenR" startAt="2"/>
            </a:pPr>
            <a:r>
              <a:rPr lang="it-IT" sz="2600" i="0" u="none" strike="noStrike" cap="none" dirty="0">
                <a:solidFill>
                  <a:schemeClr val="dk1"/>
                </a:solidFill>
                <a:latin typeface="+mj-lt"/>
                <a:ea typeface="Source Sans Pro"/>
                <a:cs typeface="Source Sans Pro"/>
                <a:sym typeface="Source Sans Pro"/>
              </a:rPr>
              <a:t>Bilirubinemia transcutanea – </a:t>
            </a:r>
            <a:r>
              <a:rPr lang="it-IT" sz="2600" i="0" u="none" strike="noStrike" cap="none" dirty="0" err="1">
                <a:solidFill>
                  <a:schemeClr val="dk1"/>
                </a:solidFill>
                <a:latin typeface="+mj-lt"/>
                <a:ea typeface="Source Sans Pro"/>
                <a:cs typeface="Source Sans Pro"/>
                <a:sym typeface="Source Sans Pro"/>
              </a:rPr>
              <a:t>TcB</a:t>
            </a:r>
            <a:endParaRPr lang="it-IT" sz="2600" i="0" u="none" strike="noStrike" cap="none" dirty="0">
              <a:solidFill>
                <a:schemeClr val="dk1"/>
              </a:solidFill>
              <a:latin typeface="+mj-lt"/>
              <a:ea typeface="Source Sans Pro"/>
              <a:cs typeface="Source Sans Pro"/>
              <a:sym typeface="Source Sans Pro"/>
            </a:endParaRPr>
          </a:p>
          <a:p>
            <a:pPr marL="457200" marR="0" lvl="0" indent="-457200" algn="l" rtl="0">
              <a:spcBef>
                <a:spcPts val="580"/>
              </a:spcBef>
              <a:spcAft>
                <a:spcPts val="0"/>
              </a:spcAft>
              <a:buClr>
                <a:schemeClr val="accent1"/>
              </a:buClr>
              <a:buSzPct val="25000"/>
              <a:buFont typeface="Noto Sans Symbols"/>
              <a:buNone/>
            </a:pPr>
            <a:endParaRPr sz="2400" b="1" i="0" u="none" strike="noStrike" cap="none" dirty="0">
              <a:solidFill>
                <a:schemeClr val="dk1"/>
              </a:solidFill>
              <a:latin typeface="Source Sans Pro"/>
              <a:ea typeface="Source Sans Pro"/>
              <a:cs typeface="Source Sans Pro"/>
              <a:sym typeface="Source Sans Pro"/>
            </a:endParaRPr>
          </a:p>
          <a:p>
            <a:pPr marL="274320" marR="0" lvl="0" indent="-274320" algn="l" rtl="0">
              <a:spcBef>
                <a:spcPts val="580"/>
              </a:spcBef>
              <a:spcAft>
                <a:spcPts val="0"/>
              </a:spcAft>
              <a:buClr>
                <a:srgbClr val="FFFF00"/>
              </a:buClr>
              <a:buSzPct val="70000"/>
              <a:buFont typeface="Noto Sans Symbols"/>
              <a:buChar char="❑"/>
            </a:pPr>
            <a:r>
              <a:rPr lang="it-IT" sz="1800" b="0" i="0" u="none" strike="noStrike" cap="none" dirty="0">
                <a:solidFill>
                  <a:schemeClr val="dk1"/>
                </a:solidFill>
                <a:ea typeface="Source Sans Pro"/>
                <a:cs typeface="Source Sans Pro"/>
                <a:sym typeface="Source Sans Pro"/>
              </a:rPr>
              <a:t>non invasivo</a:t>
            </a:r>
          </a:p>
          <a:p>
            <a:pPr marL="274320" marR="0" lvl="0" indent="-274320" algn="l" rtl="0">
              <a:spcBef>
                <a:spcPts val="580"/>
              </a:spcBef>
              <a:spcAft>
                <a:spcPts val="0"/>
              </a:spcAft>
              <a:buClr>
                <a:srgbClr val="FFFF00"/>
              </a:buClr>
              <a:buSzPct val="70000"/>
              <a:buFont typeface="Noto Sans Symbols"/>
              <a:buChar char="❑"/>
            </a:pPr>
            <a:r>
              <a:rPr lang="it-IT" sz="1800" b="0" i="0" u="none" strike="noStrike" cap="none" dirty="0">
                <a:solidFill>
                  <a:schemeClr val="dk1"/>
                </a:solidFill>
                <a:ea typeface="Source Sans Pro"/>
                <a:cs typeface="Source Sans Pro"/>
                <a:sym typeface="Source Sans Pro"/>
              </a:rPr>
              <a:t>attendibile per valori di bilirubinemia nel </a:t>
            </a:r>
            <a:r>
              <a:rPr lang="it-IT" sz="1800" b="0" i="0" u="none" strike="noStrike" cap="none" dirty="0" err="1">
                <a:solidFill>
                  <a:schemeClr val="dk1"/>
                </a:solidFill>
                <a:ea typeface="Source Sans Pro"/>
                <a:cs typeface="Source Sans Pro"/>
                <a:sym typeface="Source Sans Pro"/>
              </a:rPr>
              <a:t>range</a:t>
            </a:r>
            <a:r>
              <a:rPr lang="it-IT" sz="1800" b="0" i="0" u="none" strike="noStrike" cap="none" dirty="0">
                <a:solidFill>
                  <a:schemeClr val="dk1"/>
                </a:solidFill>
                <a:ea typeface="Source Sans Pro"/>
                <a:cs typeface="Source Sans Pro"/>
                <a:sym typeface="Source Sans Pro"/>
              </a:rPr>
              <a:t> 6-12 mg/dl</a:t>
            </a:r>
          </a:p>
          <a:p>
            <a:pPr marL="274320" marR="0" lvl="0" indent="-274320" algn="l" rtl="0">
              <a:spcBef>
                <a:spcPts val="580"/>
              </a:spcBef>
              <a:spcAft>
                <a:spcPts val="0"/>
              </a:spcAft>
              <a:buClr>
                <a:srgbClr val="FFFF00"/>
              </a:buClr>
              <a:buSzPct val="70000"/>
              <a:buFont typeface="Noto Sans Symbols"/>
              <a:buChar char="❑"/>
            </a:pPr>
            <a:r>
              <a:rPr lang="it-IT" sz="1800" b="0" i="0" u="none" strike="noStrike" cap="none" dirty="0">
                <a:solidFill>
                  <a:schemeClr val="dk1"/>
                </a:solidFill>
                <a:ea typeface="Source Sans Pro"/>
                <a:cs typeface="Source Sans Pro"/>
                <a:sym typeface="Source Sans Pro"/>
              </a:rPr>
              <a:t>neonato a termine e late </a:t>
            </a:r>
            <a:r>
              <a:rPr lang="it-IT" sz="1800" b="0" i="0" u="none" strike="noStrike" cap="none" dirty="0" err="1">
                <a:solidFill>
                  <a:schemeClr val="dk1"/>
                </a:solidFill>
                <a:ea typeface="Source Sans Pro"/>
                <a:cs typeface="Source Sans Pro"/>
                <a:sym typeface="Source Sans Pro"/>
              </a:rPr>
              <a:t>preterm</a:t>
            </a:r>
            <a:endParaRPr lang="it-IT" sz="1800" b="0" i="0" u="none" strike="noStrike" cap="none" dirty="0">
              <a:solidFill>
                <a:schemeClr val="dk1"/>
              </a:solidFill>
              <a:ea typeface="Source Sans Pro"/>
              <a:cs typeface="Source Sans Pro"/>
              <a:sym typeface="Source Sans Pro"/>
            </a:endParaRPr>
          </a:p>
          <a:p>
            <a:pPr marL="274320" marR="0" lvl="0" indent="-274320" algn="l" rtl="0">
              <a:spcBef>
                <a:spcPts val="580"/>
              </a:spcBef>
              <a:spcAft>
                <a:spcPts val="0"/>
              </a:spcAft>
              <a:buClr>
                <a:srgbClr val="FFFF00"/>
              </a:buClr>
              <a:buSzPct val="70000"/>
              <a:buFont typeface="Noto Sans Symbols"/>
              <a:buChar char="❑"/>
            </a:pPr>
            <a:r>
              <a:rPr lang="it-IT" sz="1800" b="0" i="0" u="none" strike="noStrike" cap="none" dirty="0">
                <a:solidFill>
                  <a:schemeClr val="dk1"/>
                </a:solidFill>
                <a:ea typeface="Source Sans Pro"/>
                <a:cs typeface="Source Sans Pro"/>
                <a:sym typeface="Source Sans Pro"/>
              </a:rPr>
              <a:t>affidabile in popolazioni multietniche</a:t>
            </a:r>
          </a:p>
          <a:p>
            <a:pPr marL="274320" marR="0" lvl="0" indent="-274320" algn="l" rtl="0">
              <a:spcBef>
                <a:spcPts val="580"/>
              </a:spcBef>
              <a:spcAft>
                <a:spcPts val="0"/>
              </a:spcAft>
              <a:buClr>
                <a:srgbClr val="FFFF00"/>
              </a:buClr>
              <a:buSzPct val="25000"/>
              <a:buFont typeface="Noto Sans Symbols"/>
              <a:buNone/>
            </a:pPr>
            <a:endParaRPr sz="1600" b="1" i="0" u="none" strike="noStrike" cap="none" dirty="0">
              <a:solidFill>
                <a:schemeClr val="dk1"/>
              </a:solidFill>
              <a:latin typeface="Source Sans Pro"/>
              <a:ea typeface="Source Sans Pro"/>
              <a:cs typeface="Source Sans Pro"/>
              <a:sym typeface="Source Sans Pro"/>
            </a:endParaRPr>
          </a:p>
          <a:p>
            <a:pPr marL="274320" marR="0" lvl="0" indent="-274320" algn="l" rtl="0">
              <a:spcBef>
                <a:spcPts val="580"/>
              </a:spcBef>
              <a:spcAft>
                <a:spcPts val="0"/>
              </a:spcAft>
              <a:buClr>
                <a:srgbClr val="FFFF00"/>
              </a:buClr>
              <a:buSzPct val="25000"/>
              <a:buFont typeface="Noto Sans Symbols"/>
              <a:buNone/>
            </a:pPr>
            <a:endParaRPr sz="2000" b="1" i="1" u="none" strike="noStrike" cap="none" dirty="0">
              <a:solidFill>
                <a:srgbClr val="FF0000"/>
              </a:solidFill>
              <a:latin typeface="Source Sans Pro"/>
              <a:ea typeface="Source Sans Pro"/>
              <a:cs typeface="Source Sans Pro"/>
              <a:sym typeface="Source Sans Pro"/>
            </a:endParaRPr>
          </a:p>
          <a:p>
            <a:pPr marL="274320" marR="0" lvl="0" indent="-274320" algn="l" rtl="0">
              <a:spcBef>
                <a:spcPts val="580"/>
              </a:spcBef>
              <a:spcAft>
                <a:spcPts val="0"/>
              </a:spcAft>
              <a:buClr>
                <a:srgbClr val="FFFF00"/>
              </a:buClr>
              <a:buSzPct val="25000"/>
              <a:buFont typeface="Noto Sans Symbols"/>
              <a:buNone/>
            </a:pPr>
            <a:endParaRPr sz="2000" b="1" i="1" u="none" strike="noStrike" cap="none" dirty="0">
              <a:solidFill>
                <a:srgbClr val="FF0000"/>
              </a:solidFill>
              <a:latin typeface="Source Sans Pro"/>
              <a:ea typeface="Source Sans Pro"/>
              <a:cs typeface="Source Sans Pro"/>
              <a:sym typeface="Source Sans Pro"/>
            </a:endParaRPr>
          </a:p>
          <a:p>
            <a:pPr marL="274320" marR="0" lvl="0" indent="-274320" algn="l" rtl="0">
              <a:spcBef>
                <a:spcPts val="580"/>
              </a:spcBef>
              <a:spcAft>
                <a:spcPts val="0"/>
              </a:spcAft>
              <a:buClr>
                <a:srgbClr val="FFFF00"/>
              </a:buClr>
              <a:buSzPct val="25000"/>
              <a:buFont typeface="Noto Sans Symbols"/>
              <a:buNone/>
            </a:pPr>
            <a:r>
              <a:rPr lang="it-IT" sz="2200" b="1" i="1" u="none" strike="noStrike" cap="none" dirty="0">
                <a:solidFill>
                  <a:srgbClr val="FF0000"/>
                </a:solidFill>
                <a:ea typeface="Source Sans Pro"/>
                <a:cs typeface="Source Sans Pro"/>
                <a:sym typeface="Source Sans Pro"/>
              </a:rPr>
              <a:t>Non adeguato se:</a:t>
            </a:r>
          </a:p>
          <a:p>
            <a:pPr marL="274320" marR="0" lvl="0" indent="-274320" algn="l" rtl="0">
              <a:spcBef>
                <a:spcPts val="580"/>
              </a:spcBef>
              <a:spcAft>
                <a:spcPts val="0"/>
              </a:spcAft>
              <a:buClr>
                <a:srgbClr val="DF695B"/>
              </a:buClr>
              <a:buSzPct val="70000"/>
              <a:buFont typeface="Noto Sans Symbols"/>
              <a:buChar char="❑"/>
            </a:pPr>
            <a:r>
              <a:rPr lang="it-IT" sz="1800" b="0" i="0" u="none" strike="noStrike" cap="none" dirty="0">
                <a:solidFill>
                  <a:schemeClr val="dk1"/>
                </a:solidFill>
                <a:ea typeface="Source Sans Pro"/>
                <a:cs typeface="Source Sans Pro"/>
                <a:sym typeface="Source Sans Pro"/>
              </a:rPr>
              <a:t>ittero a comparsa nelle prime 24 ore di vita</a:t>
            </a:r>
          </a:p>
          <a:p>
            <a:pPr marL="274320" marR="0" lvl="0" indent="-274320" algn="l" rtl="0">
              <a:spcBef>
                <a:spcPts val="580"/>
              </a:spcBef>
              <a:spcAft>
                <a:spcPts val="0"/>
              </a:spcAft>
              <a:buClr>
                <a:srgbClr val="DF695B"/>
              </a:buClr>
              <a:buSzPct val="70000"/>
              <a:buFont typeface="Noto Sans Symbols"/>
              <a:buChar char="❑"/>
            </a:pPr>
            <a:r>
              <a:rPr lang="it-IT" sz="1800" b="0" i="0" u="none" strike="noStrike" cap="none" dirty="0">
                <a:solidFill>
                  <a:schemeClr val="dk1"/>
                </a:solidFill>
                <a:ea typeface="Source Sans Pro"/>
                <a:cs typeface="Source Sans Pro"/>
                <a:sym typeface="Source Sans Pro"/>
              </a:rPr>
              <a:t>valori di bilirubinemia elevati</a:t>
            </a:r>
          </a:p>
          <a:p>
            <a:pPr marL="274320" marR="0" lvl="0" indent="-274320" algn="l" rtl="0">
              <a:spcBef>
                <a:spcPts val="580"/>
              </a:spcBef>
              <a:spcAft>
                <a:spcPts val="0"/>
              </a:spcAft>
              <a:buClr>
                <a:srgbClr val="DF695B"/>
              </a:buClr>
              <a:buSzPct val="70000"/>
              <a:buFont typeface="Noto Sans Symbols"/>
              <a:buChar char="❑"/>
            </a:pPr>
            <a:r>
              <a:rPr lang="it-IT" sz="1800" b="0" i="0" u="none" strike="noStrike" cap="none" dirty="0">
                <a:solidFill>
                  <a:schemeClr val="dk1"/>
                </a:solidFill>
                <a:ea typeface="Source Sans Pro"/>
                <a:cs typeface="Source Sans Pro"/>
                <a:sym typeface="Source Sans Pro"/>
              </a:rPr>
              <a:t>decisioni terapeutiche</a:t>
            </a:r>
          </a:p>
          <a:p>
            <a:pPr marL="274320" marR="0" lvl="0" indent="-274320" algn="l" rtl="0">
              <a:spcBef>
                <a:spcPts val="580"/>
              </a:spcBef>
              <a:spcAft>
                <a:spcPts val="0"/>
              </a:spcAft>
              <a:buClr>
                <a:srgbClr val="DF695B"/>
              </a:buClr>
              <a:buSzPct val="70000"/>
              <a:buFont typeface="Noto Sans Symbols"/>
              <a:buChar char="❑"/>
            </a:pPr>
            <a:r>
              <a:rPr lang="it-IT" sz="1800" b="0" i="0" u="none" strike="noStrike" cap="none" dirty="0">
                <a:solidFill>
                  <a:schemeClr val="dk1"/>
                </a:solidFill>
                <a:ea typeface="Source Sans Pro"/>
                <a:cs typeface="Source Sans Pro"/>
                <a:sym typeface="Source Sans Pro"/>
              </a:rPr>
              <a:t>durante e dopo la fototerapia</a:t>
            </a:r>
          </a:p>
          <a:p>
            <a:pPr marL="274320" marR="0" lvl="0" indent="-274320" algn="l" rtl="0">
              <a:spcBef>
                <a:spcPts val="580"/>
              </a:spcBef>
              <a:buClr>
                <a:schemeClr val="accent1"/>
              </a:buClr>
              <a:buSzPct val="85000"/>
              <a:buFont typeface="Arial"/>
              <a:buNone/>
            </a:pPr>
            <a:endParaRPr sz="2200" b="1" i="0" u="none" strike="noStrike" cap="none" dirty="0">
              <a:solidFill>
                <a:schemeClr val="dk1"/>
              </a:solidFill>
              <a:latin typeface="Source Sans Pro"/>
              <a:ea typeface="Source Sans Pro"/>
              <a:cs typeface="Source Sans Pro"/>
              <a:sym typeface="Source Sans Pro"/>
            </a:endParaRPr>
          </a:p>
        </p:txBody>
      </p:sp>
      <p:sp>
        <p:nvSpPr>
          <p:cNvPr id="239" name="Shape 239" descr="data:image/jpeg;base64,/9j/4AAQSkZJRgABAQAAAQABAAD/2wCEAAkGBxISEhIQEhIVFRUVEBAQFRUVFRUVEBUQFRUWFhUVFRUYHSggGBolHRUVITEhJSkrLi4uFx8zODMtNygtLisBCgoKDg0OGhAQGyslHyUtLS0tLS0tLS0tLS0tLS0tLS0tLS0tLS0tLS0tLS0rLS0tLS0tLS0tLS0tLS0tLTUtLf/AABEIAL0BCwMBIgACEQEDEQH/xAAcAAABBQEBAQAAAAAAAAAAAAACAAEDBAYFBwj/xAA+EAACAQIEAwUGBAQEBwEAAAAAAQIDEQQSITEFQVEGE2FxkSKBobHB8DJCUtEUFWJyI6Lh8RZDgoOSssIH/8QAGgEAAgMBAQAAAAAAAAAAAAAAAAECAwQFBv/EACcRAAICAQUAAgIBBQAAAAAAAAABAhEDBBIhMUETUQUiMiNCUnGR/9oADAMBAAIRAxEAPwD2QSEJEiIgkMggAQhDgAhCEADCEBOdkAA1KiW5F/EeBBVqtsic5CsRZdZsG7IEmPkfUBE9r+YDiKBNUWhJMCBgkjQ1iQANDWCsKwAR2Byklh7ABFlGsSNA2ACNoGUEyVoVgA59fARlyM/xXsxCafso19gcg7Jxm10eM8Y7GSjd0/TkZfFYGpTdpxa8eR9DVsJGXI4vEezsJr8KE4pmzHrGuJHhLQzR6DxfsNu4afIyPEOCVqTd4trqitwaNsM0J9M5bQJI0DYgTaPrMSEIsOEOggB0wAIQhNgA4zZHOrYgnUuFCsOrXsQqd7iVMThYdcCsgk9QbjTeoOYqGSJhJkOcXfrqNAWIsnT0Oe8VHqWaOIjJaPXoSQgoyT1Wo7RyKknCclF2e9uRLS4pbSat4rb0Gpr0seJ1aOjYYVOopK6d0O0TKwbDWCsKwwAaGsGKwABlGaJLDWAAMoNiSwzQARtAuJJYVgArToJ8jnYzg8J30Ow0DYY02eecZ7FQndpWfVGUqdh6t3Z6XPbJQuQvDR6CaT7NENTOPFnfTEC2LMVlAYrkEq1iCWIb2AVluVVIhdVsijFsnjCxJIVgqLDUArjDEIrYvExi4xb1k7JEuIrKEZTe0U5P3HmnFePyliIVeUakHbllT/YjJ0atNpnmv6Rr8dxCMXb/AHK3E8VUowVSUWoysk79eqWxR49G1S/VXLWD4e68IudWTWqUd7W05lixdS89MM8u10cifHm9k/R/UUsdUfM0tLs/RW+Z++3yLMOEUY7U179fmW/00UucmY2WKn+pl/gmMkqiTbZqJYWCVlFLRrZGIpPJVXhO3xsOlKLpBGb3cnV4vinTxtNX0qUZesXr80BicXaVn6+BF2syZsLWnf2ZTiraXco3s309kpTrqvFxvlfJpX+Bz5cWd/DDdjjI6lHiOSV4vzXI7+A4nCpzs+af06mDwnDXzq3XgtW/E6yoxilb15kYzaIZMMZf7NrcRh/5jWh+GT8nqWIdpaq3SfwLlmiZnpp+GvsKxl6fav8AVD0LdPtPRe+hJZIv0reGa8O4xjmx45Qf50WaWPpy2kiVog4teFgaw8ZJ7NDjIgtDBMbMAAtAtBtjSGADQFg7jWAC9KpYq1MTyQNalJsko4YrSHZFGLluWqdJINKw5IQh0xhmwAIYa4riAGvSU4yhLaScX7zyrtDwh0nNRkpJN9Uz1e5guIpNyg/xNu/qV5DoaCbi2vCTEVu9oYatzlShf+61n8Uzq9mal4Sj0lf3M4fC3fCzp86VR/8AjL2l/wDRf7NVbVXH9UX6rU14XuxnM1mPZlaNXFElhoIOxVZSkRziYPjcMtaov6s3qr/U300Y3tZStVUv1QXqm1+xdhfhGRye3dS+Ew9T9OJp38pQkvqcfAYmz35HV7UrNw2T/TOjL0qJfJmLw2Li2vaXqYsvEj0ehleGjeUGtJLTNe68U9y6pXMvQ41SjFK92tLl6lxVPZP0sitULJGVnSxS26lKtBrckhNt3e3xKfEa93ZDcSre06BnVSYDqIrOm92NHQTiT3E8mVpV3HZteTHqVClWqFclROLs6eH4/XhtUfvL0O1dbqjKOYu9IrJJeknhg/DXPtXW6oFdp63VGU78Xfj+Wf2L4cf0a3/ier1QUe1lTnYyarASqh8s/sPgx/RtYdr3zXxLC7ZR6M8/dUHvSSzzIPS4vo+gVNMe5Vw8iwa2ckcQwgGOMOhMYhhA3FcAHMt2gpwpOrOS0laXvta3qr+81FzN9raGZR/qVven/qQn0adK/wCokzL8BxqdeVN7Vqco/wDXG8o/DMdDh1XJWg3ymk/kzM1sPOjONSLu41Iz87O9vfsaDiE451KL0nFVIvzLdLJXtJ/lcfKmj0CAZin2nr/lVNecZSf/ALJENXj2Jl/zmv7YwXzi38S74X9o5Nm6aMz2xgrU5dHJetn9DP1MZVlvVqS/7k/knYalgJy1UHrzenxepOMFDlsOX0DxZZuHV10V/ScWea929z1Pi+EdPBYhN7wb023ieZp9Tm6l/vaO7oL+OmWMLXT332Z0MPiIx5nIWGvrsFPJD8Tv5FcWzZPlGhhxF7IUcbld5GUfFmtoifF5PkizejK8fJso8SpyCdSL2Zi1jr7r0JYY5raRFzGoGlrFGsyjHiEh3i7lUnZOKoOTBbIpVBnMrosDcxu8IpTAzjEWu9F3hUcxnUCgstOoC6pWdUjdQKCz6RoUrEwCq3GkzoHDJbguoivK41h0Mn7wOLK8CRSGAcgbjOQLkAg7lTiWEVWDjzWsfMnuPcRJNp2jz3GYeMablLSSk4yvu5JtZbFbg1NTn3ctU05JP8r8Gd3tdh8zbXOzf9yVjM4WvPDSVRq+jTjteL6PqVfxZ2Y1lwV6zVw4VT/T8X+5PHh9P9C+fzKPDuMwrLNG68HuiKdfGXdnSUfbs23mWssr26ZL38S5W/TkSx7XTR2qdCK2SXuQ06sVzv5Gbn/GP8eIpxj1jG8nrtrptoWcLHLF/wCJKpeV3KVr8tFbRL9xuFekURdscco4PESe2WK9ZxR5P/NqaWqfobvtrir040F+aSlL+2O3x+RisRgVbYz5KbOjpt0YcFGnxlOSjrZtI3XCuCYesln1djzmrw95tDSdk+IToz7ub32bHj2Lgnc2/wBjUYrsNSa9iTT8zMcV7LV6WqjmXhuekYSq2rtlzOmtSx4oskeHzzRdpJp9GrMZVD1vinBKFZPNFGM4p2MlC7pyuujKnhfgzPU6xPCqVMRhalN2lFr5EcahS4DOoqgVyhGsSxrEHEZYkR3B7wWYVAO2DKQ0mBcYh3Iich5EZJDPpLMGqzK+YWY2WcYtfxAu/KecWcLGkW++HVUp5wu8HY6LymK5SjWuWIMZGia5XxeIUYt3HqVDK9q8danJZrOwIuhivsx/bHtpKNSNOlbR3d9mujDq8fo1qMZZ4RcdJRlJKS6b7rxPN+I13OpKXjudHg+AUrOS8SmbNWCTg+DadmuPqM5RnH/Ck/Zlb2ovm34M2kowmk9JLlzRgP4eCtYtUMXUpq0JteG6Esldkp4Xkdrs2TUUrJJW2skVMXjIwi5SaSXx8jOfzyulZ5Jf1NO/ocyrKU5Oc3dv09yB5kuiMdJK+ehYyvKrN1Hz2XRckROKtqSJEdeS29Sq75NahXBRdPM9EFLDk866S0KeExEqjbW23mQt9oZpuz/GstqdR+CZp44j7/Y85nB7nc4RxJtZZbo04cu7hkHGjTuuQ1a5SWIAnVNIilxSMZp3SMbj8DlbcTZ1o3KFbCXITVjTMZsFGZpavCYy5FSrwDoyl4x8HKjIkUyxPgdRbMgnw+suRW8bDgZyBcgXRqLeLAalzTI7WNIOUiNyE2R5kNRHSPo11ED3qK41jQcQs5hnURDZhKkMY7rdB4JsOFEnhAAsVGmWdhoqxXxNXTQZbCAOKrWPLP8A9Or+z7Ls72NrxLHSjy0PKO3OPzzjG/O430aHGonHwFJZdfM0OBouVraKxy8A4tJLdM0WHlZaGRvkvjHgtQgkKWpD3g6ZFsvjGhSiA4kqQLZEsGmrI4GOxVpHXrVHJ5Iavm+SK1bhGb8TEhHLdV1PZjoucvDwOphaWWKjFaIsYbBQjpoW+7Bi2lHIA007rdFySK1UiKjo4bEZkmWM/wB/ucTCVcsrcn8y8650Mc90bKWqZbcxZiqqw3ekhFtBZPv9yn3oUcZbcKAtZPv9xOmug1LEJkub7+gDIZUE+SIp4KL5Itp/f0Hzff0EByqvDIfpKcuDQ6HekwMqI7UOz0jILKTZR8gUccjjEkURKISGAkiWnEFIkGWY4+gTkUcRMuzK1VDNKM3xirJRk7X0PEu0OJz1ZPxse9cSg2mlY8Z7b8KdOrnSsnv0uEugyW48HG4VissrN6M1mGxF0jCJnV4fxJrRmecb5J6XMl+sjaRZJE42Bx2Z2Ovn0sitI3sixOJy6I5uI4i0W60FrdnIrR7yahH3kVyxms4HTXdqX6tWTYugiCK7uEIeKRW4zjGpKEdW1vyRJrgSTsgxOJivZim315XLFKtpqc1Qypt73vcp1+KNezBXZBRbJPg7cpkNWascrBVJNtzd3fbkixjKuVXItc0VtkdWvaSfiTLGp7M4uZy9p6LkSYDhEpPPKbUW725tGvTxbe1GbNkUFuZ3KdVy2V/kWI05bX1Do0XZKKyr/My1Cmkjqw0q/uOTl/Iyf8EQ08P1Y7oRZL5DW6l8cEF4ZJazK/SONBJ6XJ1O3MjzD2CWng/Ahrc0fSZTE6hA4sG9jPPSf4s3YvyXk1/wmlP7+pDKoDKZWdddUYpwlB00dTFkhkVxZ7QkOkJIJEDlDWHEMxgSQQmNFiYzTFUhmiGpHxJQZATRz8RRTMx2h4Aq8HF+42TXgRypJjJJnztxns3XoSd6bceqVzi7H0pi8BCSaaTMJ2n7FUql5QWWXVfUg4/RU8V8xPPOB1G5GvjUSV30MdXwNXCVEqi0va6/CzQ0qqmlryM+Thm/SyuFPtEFd1K0slP3vkkdThHD1GVlqo6tveUgcPaEbR57nQwsssfiQRocSbERuVng4fie/iFUrkOKxFot+AWM4fEcS5VHCGrva3KxXsqad17XNjUKc7uXOTfoWaXDm2nJ6Fm5JEU75JeE0rpyfuK3FJrMk9ixj8cqasvIj4VwudSXfVdFvGPh1Y8OCWWfBk1WohhVvskwWBc7SktOS5e87VGgl4k9Oil5Cy2O/hwRxRpHm8+olllchmLMP4sFWLqM9hJ9B8jI14bBRkOgsJJCbGuNp9QoLE5At7scWXxALIpSAv4ElSIKj4ioluZ7GIEdHAOsEDNhAzGhBQ2E2CmKT+3+yGbEE/v7ZHN25ei3fuY7Xh/lW78yviHZfBXWnndbATSI6lffot+evit0U62Ke19/H2bdE+TBxNX4ba6t/wBMuZTlK/v1fR+D6MKL4wRdwrcnfXoltOK+pFxCnZ+Hj+L3onwKvvr4PSSXRPmPxHn83+L3dUAPsy/GeE060HGcVZ9d/NHnuP4ZVwsmtZU+Uui6M9VqR06eerZzMdhlJO65c/2ISimSi6dowuAxSfM6aq6HG45w10JOpT/DfVfsQYTiqkvEzyg0aI5E3T7O1KqNUlpucuWLXUq4jifJa9EtyKi2E5qKtnQr14wOf/M6lR5KUcz202Xmw8JwepWd6ryx/T+Z+fQ0eEwVOmssI2t0+p0NP+PlLmfBxtT+TUeMZz+GcGytTqvNP/LHyX1O3GIlYe65HYx4owVRRxcmWWR3J2O2KS0sA5BLUtoqsCwzd9gnz9fXYQCI7ii9A5MWlgAZ+YMmPnWwGcAHuDKY8ZASkriGHn0+7BKS8PUgdRr9zqQhTsrq/jdlGbPHFW701afSTz3t8PUR0MMmcY3B3AmONIYrGgxOT8fhFdAIlKeI9rLl6at35jN2P9ui86sfDnsnJ9CnjK1tt9UrJxl4u2zGxUpJaydndWj7O2pzMTVbpw39qUorVtxlf8SY6L4RsiqVL+PRLab6x6SI1LXr8M76PpJFaM9vFuPlJfmXiSYXV3dms2Vp7OX6vMDSlSOrLFd1TzS58pJae/ocOvxqTUXG7i5J59Hljzyrp4HU4govRxTSSVnqvRnEx2Hg3lyJWWjisrXoVNuyuO31HQp4yE9nr/Vp6Lp8iOuv93+xlMNJxqyi3fVJN8ludzD4ltWerWib6Ek7HKNHL47QUovn57GKxXB3llKO610N9jlffUrKgssvIGrIOKa5PMqLqTkoRbbbskbLhHBY01d+1N7t/JFPsxgorvKlrvvJRXgrmmk7HQ0mBJb32cHU5JN7bI+6+9h40vP4ENTEJfl+JAsYm/wL1N24x7C84fdgFdf6aipq+117w4yJWQcQYSCgDVhdN7NXfnbqDSndXGiLVByYA7Bb+oxBNjc2NcV9beAgGl99QQswFRjAWu3qJRXP3cwV9+I2a4gsJpWsQOpPon463LEnoRORVkwQycSRfh1OTC24Oj//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40" name="Shape 240" descr="data:image/jpeg;base64,/9j/4AAQSkZJRgABAQAAAQABAAD/2wCEAAkGBxISEhIQEhIVFRUVEBAQFRUVFRUVEBUQFRUWFhUVFRUYHSggGBolHRUVITEhJSkrLi4uFx8zODMtNygtLisBCgoKDg0OGhAQGyslHyUtLS0tLS0tLS0tLS0tLS0tLS0tLS0tLS0tLS0tLS0rLS0tLS0tLS0tLS0tLS0tLTUtLf/AABEIAL0BCwMBIgACEQEDEQH/xAAcAAABBQEBAQAAAAAAAAAAAAACAAEDBAYFBwj/xAA+EAACAQIEAwUGBAQEBwEAAAAAAQIDEQQSITEFQVEGE2FxkSKBobHB8DJCUtEUFWJyI6Lh8RZDgoOSssIH/8QAGgEAAgMBAQAAAAAAAAAAAAAAAAECAwQFBv/EACcRAAICAQUAAgIBBQAAAAAAAAABAhEDBBIhMUETUQUiMiNCUnGR/9oADAMBAAIRAxEAPwD2QSEJEiIgkMggAQhDgAhCEADCEBOdkAA1KiW5F/EeBBVqtsic5CsRZdZsG7IEmPkfUBE9r+YDiKBNUWhJMCBgkjQ1iQANDWCsKwAR2Byklh7ABFlGsSNA2ACNoGUEyVoVgA59fARlyM/xXsxCafso19gcg7Jxm10eM8Y7GSjd0/TkZfFYGpTdpxa8eR9DVsJGXI4vEezsJr8KE4pmzHrGuJHhLQzR6DxfsNu4afIyPEOCVqTd4trqitwaNsM0J9M5bQJI0DYgTaPrMSEIsOEOggB0wAIQhNgA4zZHOrYgnUuFCsOrXsQqd7iVMThYdcCsgk9QbjTeoOYqGSJhJkOcXfrqNAWIsnT0Oe8VHqWaOIjJaPXoSQgoyT1Wo7RyKknCclF2e9uRLS4pbSat4rb0Gpr0seJ1aOjYYVOopK6d0O0TKwbDWCsKwwAaGsGKwABlGaJLDWAAMoNiSwzQARtAuJJYVgArToJ8jnYzg8J30Ow0DYY02eecZ7FQndpWfVGUqdh6t3Z6XPbJQuQvDR6CaT7NENTOPFnfTEC2LMVlAYrkEq1iCWIb2AVluVVIhdVsijFsnjCxJIVgqLDUArjDEIrYvExi4xb1k7JEuIrKEZTe0U5P3HmnFePyliIVeUakHbllT/YjJ0atNpnmv6Rr8dxCMXb/AHK3E8VUowVSUWoysk79eqWxR49G1S/VXLWD4e68IudWTWqUd7W05lixdS89MM8u10cifHm9k/R/UUsdUfM0tLs/RW+Z++3yLMOEUY7U179fmW/00UucmY2WKn+pl/gmMkqiTbZqJYWCVlFLRrZGIpPJVXhO3xsOlKLpBGb3cnV4vinTxtNX0qUZesXr80BicXaVn6+BF2syZsLWnf2ZTiraXco3s309kpTrqvFxvlfJpX+Bz5cWd/DDdjjI6lHiOSV4vzXI7+A4nCpzs+af06mDwnDXzq3XgtW/E6yoxilb15kYzaIZMMZf7NrcRh/5jWh+GT8nqWIdpaq3SfwLlmiZnpp+GvsKxl6fav8AVD0LdPtPRe+hJZIv0reGa8O4xjmx45Qf50WaWPpy2kiVog4teFgaw8ZJ7NDjIgtDBMbMAAtAtBtjSGADQFg7jWAC9KpYq1MTyQNalJsko4YrSHZFGLluWqdJINKw5IQh0xhmwAIYa4riAGvSU4yhLaScX7zyrtDwh0nNRkpJN9Uz1e5guIpNyg/xNu/qV5DoaCbi2vCTEVu9oYatzlShf+61n8Uzq9mal4Sj0lf3M4fC3fCzp86VR/8AjL2l/wDRf7NVbVXH9UX6rU14XuxnM1mPZlaNXFElhoIOxVZSkRziYPjcMtaov6s3qr/U300Y3tZStVUv1QXqm1+xdhfhGRye3dS+Ew9T9OJp38pQkvqcfAYmz35HV7UrNw2T/TOjL0qJfJmLw2Li2vaXqYsvEj0ehleGjeUGtJLTNe68U9y6pXMvQ41SjFK92tLl6lxVPZP0sitULJGVnSxS26lKtBrckhNt3e3xKfEa93ZDcSre06BnVSYDqIrOm92NHQTiT3E8mVpV3HZteTHqVClWqFclROLs6eH4/XhtUfvL0O1dbqjKOYu9IrJJeknhg/DXPtXW6oFdp63VGU78Xfj+Wf2L4cf0a3/ier1QUe1lTnYyarASqh8s/sPgx/RtYdr3zXxLC7ZR6M8/dUHvSSzzIPS4vo+gVNMe5Vw8iwa2ckcQwgGOMOhMYhhA3FcAHMt2gpwpOrOS0laXvta3qr+81FzN9raGZR/qVven/qQn0adK/wCokzL8BxqdeVN7Vqco/wDXG8o/DMdDh1XJWg3ymk/kzM1sPOjONSLu41Iz87O9vfsaDiE451KL0nFVIvzLdLJXtJ/lcfKmj0CAZin2nr/lVNecZSf/ALJENXj2Jl/zmv7YwXzi38S74X9o5Nm6aMz2xgrU5dHJetn9DP1MZVlvVqS/7k/knYalgJy1UHrzenxepOMFDlsOX0DxZZuHV10V/ScWea929z1Pi+EdPBYhN7wb023ieZp9Tm6l/vaO7oL+OmWMLXT332Z0MPiIx5nIWGvrsFPJD8Tv5FcWzZPlGhhxF7IUcbld5GUfFmtoifF5PkizejK8fJso8SpyCdSL2Zi1jr7r0JYY5raRFzGoGlrFGsyjHiEh3i7lUnZOKoOTBbIpVBnMrosDcxu8IpTAzjEWu9F3hUcxnUCgstOoC6pWdUjdQKCz6RoUrEwCq3GkzoHDJbguoivK41h0Mn7wOLK8CRSGAcgbjOQLkAg7lTiWEVWDjzWsfMnuPcRJNp2jz3GYeMablLSSk4yvu5JtZbFbg1NTn3ctU05JP8r8Gd3tdh8zbXOzf9yVjM4WvPDSVRq+jTjteL6PqVfxZ2Y1lwV6zVw4VT/T8X+5PHh9P9C+fzKPDuMwrLNG68HuiKdfGXdnSUfbs23mWssr26ZL38S5W/TkSx7XTR2qdCK2SXuQ06sVzv5Gbn/GP8eIpxj1jG8nrtrptoWcLHLF/wCJKpeV3KVr8tFbRL9xuFekURdscco4PESe2WK9ZxR5P/NqaWqfobvtrir040F+aSlL+2O3x+RisRgVbYz5KbOjpt0YcFGnxlOSjrZtI3XCuCYesln1djzmrw95tDSdk+IToz7ub32bHj2Lgnc2/wBjUYrsNSa9iTT8zMcV7LV6WqjmXhuekYSq2rtlzOmtSx4oskeHzzRdpJp9GrMZVD1vinBKFZPNFGM4p2MlC7pyuujKnhfgzPU6xPCqVMRhalN2lFr5EcahS4DOoqgVyhGsSxrEHEZYkR3B7wWYVAO2DKQ0mBcYh3Iich5EZJDPpLMGqzK+YWY2WcYtfxAu/KecWcLGkW++HVUp5wu8HY6LymK5SjWuWIMZGia5XxeIUYt3HqVDK9q8danJZrOwIuhivsx/bHtpKNSNOlbR3d9mujDq8fo1qMZZ4RcdJRlJKS6b7rxPN+I13OpKXjudHg+AUrOS8SmbNWCTg+DadmuPqM5RnH/Ck/Zlb2ovm34M2kowmk9JLlzRgP4eCtYtUMXUpq0JteG6Esldkp4Xkdrs2TUUrJJW2skVMXjIwi5SaSXx8jOfzyulZ5Jf1NO/ocyrKU5Oc3dv09yB5kuiMdJK+ehYyvKrN1Hz2XRckROKtqSJEdeS29Sq75NahXBRdPM9EFLDk866S0KeExEqjbW23mQt9oZpuz/GstqdR+CZp44j7/Y85nB7nc4RxJtZZbo04cu7hkHGjTuuQ1a5SWIAnVNIilxSMZp3SMbj8DlbcTZ1o3KFbCXITVjTMZsFGZpavCYy5FSrwDoyl4x8HKjIkUyxPgdRbMgnw+suRW8bDgZyBcgXRqLeLAalzTI7WNIOUiNyE2R5kNRHSPo11ED3qK41jQcQs5hnURDZhKkMY7rdB4JsOFEnhAAsVGmWdhoqxXxNXTQZbCAOKrWPLP8A9Or+z7Ls72NrxLHSjy0PKO3OPzzjG/O430aHGonHwFJZdfM0OBouVraKxy8A4tJLdM0WHlZaGRvkvjHgtQgkKWpD3g6ZFsvjGhSiA4kqQLZEsGmrI4GOxVpHXrVHJ5Iavm+SK1bhGb8TEhHLdV1PZjoucvDwOphaWWKjFaIsYbBQjpoW+7Bi2lHIA007rdFySK1UiKjo4bEZkmWM/wB/ucTCVcsrcn8y8650Mc90bKWqZbcxZiqqw3ekhFtBZPv9yn3oUcZbcKAtZPv9xOmug1LEJkub7+gDIZUE+SIp4KL5Itp/f0Hzff0EByqvDIfpKcuDQ6HekwMqI7UOz0jILKTZR8gUccjjEkURKISGAkiWnEFIkGWY4+gTkUcRMuzK1VDNKM3xirJRk7X0PEu0OJz1ZPxse9cSg2mlY8Z7b8KdOrnSsnv0uEugyW48HG4VissrN6M1mGxF0jCJnV4fxJrRmecb5J6XMl+sjaRZJE42Bx2Z2Ovn0sitI3sixOJy6I5uI4i0W60FrdnIrR7yahH3kVyxms4HTXdqX6tWTYugiCK7uEIeKRW4zjGpKEdW1vyRJrgSTsgxOJivZim315XLFKtpqc1Qypt73vcp1+KNezBXZBRbJPg7cpkNWascrBVJNtzd3fbkixjKuVXItc0VtkdWvaSfiTLGp7M4uZy9p6LkSYDhEpPPKbUW725tGvTxbe1GbNkUFuZ3KdVy2V/kWI05bX1Do0XZKKyr/My1Cmkjqw0q/uOTl/Iyf8EQ08P1Y7oRZL5DW6l8cEF4ZJazK/SONBJ6XJ1O3MjzD2CWng/Ahrc0fSZTE6hA4sG9jPPSf4s3YvyXk1/wmlP7+pDKoDKZWdddUYpwlB00dTFkhkVxZ7QkOkJIJEDlDWHEMxgSQQmNFiYzTFUhmiGpHxJQZATRz8RRTMx2h4Aq8HF+42TXgRypJjJJnztxns3XoSd6bceqVzi7H0pi8BCSaaTMJ2n7FUql5QWWXVfUg4/RU8V8xPPOB1G5GvjUSV30MdXwNXCVEqi0va6/CzQ0qqmlryM+Thm/SyuFPtEFd1K0slP3vkkdThHD1GVlqo6tveUgcPaEbR57nQwsssfiQRocSbERuVng4fie/iFUrkOKxFot+AWM4fEcS5VHCGrva3KxXsqad17XNjUKc7uXOTfoWaXDm2nJ6Fm5JEU75JeE0rpyfuK3FJrMk9ixj8cqasvIj4VwudSXfVdFvGPh1Y8OCWWfBk1WohhVvskwWBc7SktOS5e87VGgl4k9Oil5Cy2O/hwRxRpHm8+olllchmLMP4sFWLqM9hJ9B8jI14bBRkOgsJJCbGuNp9QoLE5At7scWXxALIpSAv4ElSIKj4ioluZ7GIEdHAOsEDNhAzGhBQ2E2CmKT+3+yGbEE/v7ZHN25ei3fuY7Xh/lW78yviHZfBXWnndbATSI6lffot+evit0U62Ke19/H2bdE+TBxNX4ba6t/wBMuZTlK/v1fR+D6MKL4wRdwrcnfXoltOK+pFxCnZ+Hj+L3onwKvvr4PSSXRPmPxHn83+L3dUAPsy/GeE060HGcVZ9d/NHnuP4ZVwsmtZU+Uui6M9VqR06eerZzMdhlJO65c/2ISimSi6dowuAxSfM6aq6HG45w10JOpT/DfVfsQYTiqkvEzyg0aI5E3T7O1KqNUlpucuWLXUq4jifJa9EtyKi2E5qKtnQr14wOf/M6lR5KUcz202Xmw8JwepWd6ryx/T+Z+fQ0eEwVOmssI2t0+p0NP+PlLmfBxtT+TUeMZz+GcGytTqvNP/LHyX1O3GIlYe65HYx4owVRRxcmWWR3J2O2KS0sA5BLUtoqsCwzd9gnz9fXYQCI7ii9A5MWlgAZ+YMmPnWwGcAHuDKY8ZASkriGHn0+7BKS8PUgdRr9zqQhTsrq/jdlGbPHFW701afSTz3t8PUR0MMmcY3B3AmONIYrGgxOT8fhFdAIlKeI9rLl6at35jN2P9ui86sfDnsnJ9CnjK1tt9UrJxl4u2zGxUpJaydndWj7O2pzMTVbpw39qUorVtxlf8SY6L4RsiqVL+PRLab6x6SI1LXr8M76PpJFaM9vFuPlJfmXiSYXV3dms2Vp7OX6vMDSlSOrLFd1TzS58pJae/ocOvxqTUXG7i5J59Hljzyrp4HU4govRxTSSVnqvRnEx2Hg3lyJWWjisrXoVNuyuO31HQp4yE9nr/Vp6Lp8iOuv93+xlMNJxqyi3fVJN8ludzD4ltWerWib6Ek7HKNHL47QUovn57GKxXB3llKO610N9jlffUrKgssvIGrIOKa5PMqLqTkoRbbbskbLhHBY01d+1N7t/JFPsxgorvKlrvvJRXgrmmk7HQ0mBJb32cHU5JN7bI+6+9h40vP4ENTEJfl+JAsYm/wL1N24x7C84fdgFdf6aipq+117w4yJWQcQYSCgDVhdN7NXfnbqDSndXGiLVByYA7Bb+oxBNjc2NcV9beAgGl99QQswFRjAWu3qJRXP3cwV9+I2a4gsJpWsQOpPon463LEnoRORVkwQycSRfh1OTC24Oj//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41" name="Shape 241" descr="http://www.iambiomed.com/equipments/jm.jpg"/>
          <p:cNvPicPr preferRelativeResize="0"/>
          <p:nvPr/>
        </p:nvPicPr>
        <p:blipFill rotWithShape="1">
          <a:blip r:embed="rId5">
            <a:alphaModFix/>
          </a:blip>
          <a:srcRect/>
          <a:stretch/>
        </p:blipFill>
        <p:spPr>
          <a:xfrm>
            <a:off x="5786637" y="3356992"/>
            <a:ext cx="3095118" cy="2664295"/>
          </a:xfrm>
          <a:prstGeom prst="rect">
            <a:avLst/>
          </a:prstGeom>
          <a:noFill/>
          <a:ln>
            <a:noFill/>
          </a:ln>
        </p:spPr>
      </p:pic>
      <p:sp>
        <p:nvSpPr>
          <p:cNvPr id="242" name="Shape 242"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43" name="Shape 243"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44" name="Shape 244"/>
          <p:cNvSpPr txBox="1"/>
          <p:nvPr/>
        </p:nvSpPr>
        <p:spPr>
          <a:xfrm>
            <a:off x="683568" y="6309319"/>
            <a:ext cx="831641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900" i="1">
                <a:solidFill>
                  <a:schemeClr val="dk1"/>
                </a:solidFill>
                <a:latin typeface="Source Sans Pro"/>
                <a:ea typeface="Source Sans Pro"/>
                <a:cs typeface="Source Sans Pro"/>
                <a:sym typeface="Source Sans Pro"/>
              </a:rPr>
              <a:t>*Measuring transcutaneous bilirubin: a comparative analysis of three devices on a multiracial population. </a:t>
            </a:r>
            <a:r>
              <a:rPr lang="it-IT" sz="900">
                <a:solidFill>
                  <a:schemeClr val="dk1"/>
                </a:solidFill>
                <a:latin typeface="Source Sans Pro"/>
                <a:ea typeface="Source Sans Pro"/>
                <a:cs typeface="Source Sans Pro"/>
                <a:sym typeface="Source Sans Pro"/>
              </a:rPr>
              <a:t>Raimondi et al. BMC Pediatrics 2012, 12:70</a:t>
            </a:r>
          </a:p>
        </p:txBody>
      </p:sp>
      <p:pic>
        <p:nvPicPr>
          <p:cNvPr id="245" name="Shape 245" descr="http://www.253469.com/uploads/1/9/5/9/19595841/464127_orig.png"/>
          <p:cNvPicPr preferRelativeResize="0"/>
          <p:nvPr/>
        </p:nvPicPr>
        <p:blipFill rotWithShape="1">
          <a:blip r:embed="rId6">
            <a:alphaModFix/>
          </a:blip>
          <a:srcRect t="17893" b="23953"/>
          <a:stretch/>
        </p:blipFill>
        <p:spPr>
          <a:xfrm>
            <a:off x="1979711" y="2636376"/>
            <a:ext cx="2111895" cy="648607"/>
          </a:xfrm>
          <a:prstGeom prst="rect">
            <a:avLst/>
          </a:prstGeom>
          <a:noFill/>
          <a:ln>
            <a:noFill/>
          </a:ln>
        </p:spPr>
      </p:pic>
      <p:pic>
        <p:nvPicPr>
          <p:cNvPr id="246" name="Shape 246" descr="http://www.wcsu.edu/registration/gearup/images/Checkmark.png"/>
          <p:cNvPicPr preferRelativeResize="0"/>
          <p:nvPr/>
        </p:nvPicPr>
        <p:blipFill rotWithShape="1">
          <a:blip r:embed="rId7">
            <a:alphaModFix/>
          </a:blip>
          <a:srcRect/>
          <a:stretch/>
        </p:blipFill>
        <p:spPr>
          <a:xfrm>
            <a:off x="4211960" y="2638244"/>
            <a:ext cx="648071" cy="6462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500"/>
                                        <p:tgtEl>
                                          <p:spTgt spid="2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500"/>
                                        <p:tgtEl>
                                          <p:spTgt spid="245"/>
                                        </p:tgtEl>
                                      </p:cBhvr>
                                    </p:animEffect>
                                  </p:childTnLst>
                                </p:cTn>
                              </p:par>
                              <p:par>
                                <p:cTn id="16" presetID="23" presetClass="entr" presetSubtype="16" fill="hold" nodeType="withEffect">
                                  <p:stCondLst>
                                    <p:cond delay="0"/>
                                  </p:stCondLst>
                                  <p:childTnLst>
                                    <p:set>
                                      <p:cBhvr>
                                        <p:cTn id="17" dur="1" fill="hold">
                                          <p:stCondLst>
                                            <p:cond delay="0"/>
                                          </p:stCondLst>
                                        </p:cTn>
                                        <p:tgtEl>
                                          <p:spTgt spid="246"/>
                                        </p:tgtEl>
                                        <p:attrNameLst>
                                          <p:attrName>style.visibility</p:attrName>
                                        </p:attrNameLst>
                                      </p:cBhvr>
                                      <p:to>
                                        <p:strVal val="visible"/>
                                      </p:to>
                                    </p:set>
                                    <p:anim calcmode="lin" valueType="num">
                                      <p:cBhvr additive="base">
                                        <p:cTn id="18" dur="500"/>
                                        <p:tgtEl>
                                          <p:spTgt spid="246"/>
                                        </p:tgtEl>
                                        <p:attrNameLst>
                                          <p:attrName>ppt_w</p:attrName>
                                        </p:attrNameLst>
                                      </p:cBhvr>
                                      <p:tavLst>
                                        <p:tav tm="0">
                                          <p:val>
                                            <p:strVal val="0"/>
                                          </p:val>
                                        </p:tav>
                                        <p:tav tm="100000">
                                          <p:val>
                                            <p:strVal val="#ppt_w"/>
                                          </p:val>
                                        </p:tav>
                                      </p:tavLst>
                                    </p:anim>
                                    <p:anim calcmode="lin" valueType="num">
                                      <p:cBhvr additive="base">
                                        <p:cTn id="19" dur="500"/>
                                        <p:tgtEl>
                                          <p:spTgt spid="246"/>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38">
                                            <p:txEl>
                                              <p:pRg st="9" end="9"/>
                                            </p:txEl>
                                          </p:spTgt>
                                        </p:tgtEl>
                                        <p:attrNameLst>
                                          <p:attrName>style.visibility</p:attrName>
                                        </p:attrNameLst>
                                      </p:cBhvr>
                                      <p:to>
                                        <p:strVal val="visible"/>
                                      </p:to>
                                    </p:set>
                                    <p:animEffect transition="in" filter="dissolve">
                                      <p:cBhvr>
                                        <p:cTn id="24" dur="500"/>
                                        <p:tgtEl>
                                          <p:spTgt spid="238">
                                            <p:txEl>
                                              <p:pRg st="9" end="9"/>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38">
                                            <p:txEl>
                                              <p:pRg st="10" end="10"/>
                                            </p:txEl>
                                          </p:spTgt>
                                        </p:tgtEl>
                                        <p:attrNameLst>
                                          <p:attrName>style.visibility</p:attrName>
                                        </p:attrNameLst>
                                      </p:cBhvr>
                                      <p:to>
                                        <p:strVal val="visible"/>
                                      </p:to>
                                    </p:set>
                                    <p:animEffect transition="in" filter="dissolve">
                                      <p:cBhvr>
                                        <p:cTn id="27" dur="500"/>
                                        <p:tgtEl>
                                          <p:spTgt spid="238">
                                            <p:txEl>
                                              <p:pRg st="10" end="1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38">
                                            <p:txEl>
                                              <p:pRg st="11" end="11"/>
                                            </p:txEl>
                                          </p:spTgt>
                                        </p:tgtEl>
                                        <p:attrNameLst>
                                          <p:attrName>style.visibility</p:attrName>
                                        </p:attrNameLst>
                                      </p:cBhvr>
                                      <p:to>
                                        <p:strVal val="visible"/>
                                      </p:to>
                                    </p:set>
                                    <p:animEffect transition="in" filter="dissolve">
                                      <p:cBhvr>
                                        <p:cTn id="30" dur="500"/>
                                        <p:tgtEl>
                                          <p:spTgt spid="238">
                                            <p:txEl>
                                              <p:pRg st="11" end="1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38">
                                            <p:txEl>
                                              <p:pRg st="12" end="12"/>
                                            </p:txEl>
                                          </p:spTgt>
                                        </p:tgtEl>
                                        <p:attrNameLst>
                                          <p:attrName>style.visibility</p:attrName>
                                        </p:attrNameLst>
                                      </p:cBhvr>
                                      <p:to>
                                        <p:strVal val="visible"/>
                                      </p:to>
                                    </p:set>
                                    <p:animEffect transition="in" filter="dissolve">
                                      <p:cBhvr>
                                        <p:cTn id="33" dur="500"/>
                                        <p:tgtEl>
                                          <p:spTgt spid="238">
                                            <p:txEl>
                                              <p:pRg st="12" end="1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38">
                                            <p:txEl>
                                              <p:pRg st="13" end="13"/>
                                            </p:txEl>
                                          </p:spTgt>
                                        </p:tgtEl>
                                        <p:attrNameLst>
                                          <p:attrName>style.visibility</p:attrName>
                                        </p:attrNameLst>
                                      </p:cBhvr>
                                      <p:to>
                                        <p:strVal val="visible"/>
                                      </p:to>
                                    </p:set>
                                    <p:animEffect transition="in" filter="dissolve">
                                      <p:cBhvr>
                                        <p:cTn id="36" dur="500"/>
                                        <p:tgtEl>
                                          <p:spTgt spid="238">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36"/>
                                        </p:tgtEl>
                                        <p:attrNameLst>
                                          <p:attrName>style.visibility</p:attrName>
                                        </p:attrNameLst>
                                      </p:cBhvr>
                                      <p:to>
                                        <p:strVal val="visible"/>
                                      </p:to>
                                    </p:set>
                                    <p:anim calcmode="lin" valueType="num">
                                      <p:cBhvr additive="base">
                                        <p:cTn id="41" dur="500"/>
                                        <p:tgtEl>
                                          <p:spTgt spid="236"/>
                                        </p:tgtEl>
                                        <p:attrNameLst>
                                          <p:attrName>ppt_w</p:attrName>
                                        </p:attrNameLst>
                                      </p:cBhvr>
                                      <p:tavLst>
                                        <p:tav tm="0">
                                          <p:val>
                                            <p:strVal val="0"/>
                                          </p:val>
                                        </p:tav>
                                        <p:tav tm="100000">
                                          <p:val>
                                            <p:strVal val="#ppt_w"/>
                                          </p:val>
                                        </p:tav>
                                      </p:tavLst>
                                    </p:anim>
                                    <p:anim calcmode="lin" valueType="num">
                                      <p:cBhvr additive="base">
                                        <p:cTn id="42" dur="500"/>
                                        <p:tgtEl>
                                          <p:spTgt spid="2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descr="http://www.didadada.it/foto/grandi/linea_del_tempo.png"/>
          <p:cNvPicPr preferRelativeResize="0"/>
          <p:nvPr/>
        </p:nvPicPr>
        <p:blipFill rotWithShape="1">
          <a:blip r:embed="rId3">
            <a:alphaModFix/>
          </a:blip>
          <a:srcRect t="18899" b="24401"/>
          <a:stretch/>
        </p:blipFill>
        <p:spPr>
          <a:xfrm>
            <a:off x="1259632" y="5661248"/>
            <a:ext cx="6667500" cy="1080120"/>
          </a:xfrm>
          <a:prstGeom prst="rect">
            <a:avLst/>
          </a:prstGeom>
          <a:noFill/>
          <a:ln>
            <a:noFill/>
          </a:ln>
        </p:spPr>
      </p:pic>
      <p:sp>
        <p:nvSpPr>
          <p:cNvPr id="253" name="Shape 253"/>
          <p:cNvSpPr txBox="1">
            <a:spLocks noGrp="1"/>
          </p:cNvSpPr>
          <p:nvPr>
            <p:ph sz="quarter" idx="1"/>
          </p:nvPr>
        </p:nvSpPr>
        <p:spPr>
          <a:xfrm>
            <a:off x="-1017" y="404664"/>
            <a:ext cx="9109521" cy="2088232"/>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chemeClr val="accent1"/>
              </a:buClr>
              <a:buSzPct val="85000"/>
              <a:buFont typeface="Source Sans Pro"/>
              <a:buAutoNum type="arabicParenR" startAt="3"/>
            </a:pPr>
            <a:r>
              <a:rPr lang="it-IT" sz="2600" i="0" u="none" strike="noStrike" cap="none" dirty="0">
                <a:solidFill>
                  <a:schemeClr val="dk1"/>
                </a:solidFill>
                <a:latin typeface="+mj-lt"/>
                <a:ea typeface="Source Sans Pro"/>
                <a:cs typeface="Source Sans Pro"/>
                <a:sym typeface="Source Sans Pro"/>
              </a:rPr>
              <a:t>Bilirubinemia </a:t>
            </a:r>
            <a:r>
              <a:rPr lang="it-IT" sz="2600" i="0" u="none" strike="noStrike" cap="none" dirty="0" err="1">
                <a:solidFill>
                  <a:schemeClr val="dk1"/>
                </a:solidFill>
                <a:latin typeface="+mj-lt"/>
                <a:ea typeface="Source Sans Pro"/>
                <a:cs typeface="Source Sans Pro"/>
                <a:sym typeface="Source Sans Pro"/>
              </a:rPr>
              <a:t>sierica</a:t>
            </a:r>
            <a:r>
              <a:rPr lang="it-IT" sz="2600" i="0" u="none" strike="noStrike" cap="none" dirty="0">
                <a:solidFill>
                  <a:schemeClr val="dk1"/>
                </a:solidFill>
                <a:latin typeface="+mj-lt"/>
                <a:ea typeface="Source Sans Pro"/>
                <a:cs typeface="Source Sans Pro"/>
                <a:sym typeface="Source Sans Pro"/>
              </a:rPr>
              <a:t> – TSB</a:t>
            </a:r>
          </a:p>
          <a:p>
            <a:pPr marL="514350" marR="0" lvl="0" indent="-514350" algn="l" rtl="0">
              <a:spcBef>
                <a:spcPts val="580"/>
              </a:spcBef>
              <a:spcAft>
                <a:spcPts val="0"/>
              </a:spcAft>
              <a:buClr>
                <a:schemeClr val="accent1"/>
              </a:buClr>
              <a:buSzPct val="25000"/>
              <a:buFont typeface="Noto Sans Symbols"/>
              <a:buNone/>
            </a:pPr>
            <a:endParaRPr sz="1200" b="1" i="0" u="none" strike="noStrike" cap="none" dirty="0">
              <a:solidFill>
                <a:schemeClr val="dk1"/>
              </a:solidFill>
              <a:latin typeface="Source Sans Pro"/>
              <a:ea typeface="Source Sans Pro"/>
              <a:cs typeface="Source Sans Pro"/>
              <a:sym typeface="Source Sans Pro"/>
            </a:endParaRPr>
          </a:p>
          <a:p>
            <a:pPr marL="514350" marR="0" lvl="0" indent="-514350" algn="l" rtl="0">
              <a:spcBef>
                <a:spcPts val="580"/>
              </a:spcBef>
              <a:spcAft>
                <a:spcPts val="0"/>
              </a:spcAft>
              <a:buClr>
                <a:srgbClr val="00B050"/>
              </a:buClr>
              <a:buSzPct val="85000"/>
              <a:buFont typeface="Wingdings" pitchFamily="2" charset="2"/>
              <a:buChar char="ü"/>
            </a:pPr>
            <a:r>
              <a:rPr lang="it-IT" sz="1600" b="0" i="0" u="none" strike="noStrike" cap="none" dirty="0">
                <a:solidFill>
                  <a:schemeClr val="dk1"/>
                </a:solidFill>
                <a:ea typeface="Source Sans Pro"/>
                <a:cs typeface="Source Sans Pro"/>
                <a:sym typeface="Source Sans Pro"/>
              </a:rPr>
              <a:t>prelievo di sangue mediante puntura del tallone</a:t>
            </a:r>
          </a:p>
          <a:p>
            <a:pPr marL="514350" indent="-514350">
              <a:spcBef>
                <a:spcPts val="580"/>
              </a:spcBef>
              <a:buClr>
                <a:srgbClr val="00B050"/>
              </a:buClr>
              <a:buSzPct val="85000"/>
              <a:buFont typeface="Wingdings" pitchFamily="2" charset="2"/>
              <a:buChar char="ü"/>
            </a:pPr>
            <a:r>
              <a:rPr lang="it-IT" sz="1600" b="0" i="0" u="none" strike="noStrike" cap="none" dirty="0">
                <a:solidFill>
                  <a:schemeClr val="dk1"/>
                </a:solidFill>
                <a:ea typeface="Source Sans Pro"/>
                <a:cs typeface="Source Sans Pro"/>
                <a:sym typeface="Source Sans Pro"/>
              </a:rPr>
              <a:t> raccolta in capillari</a:t>
            </a:r>
          </a:p>
          <a:p>
            <a:pPr marL="514350" marR="0" lvl="0" indent="-514350" algn="l" rtl="0">
              <a:spcBef>
                <a:spcPts val="580"/>
              </a:spcBef>
              <a:spcAft>
                <a:spcPts val="0"/>
              </a:spcAft>
              <a:buClr>
                <a:srgbClr val="00B050"/>
              </a:buClr>
              <a:buSzPct val="85000"/>
              <a:buFont typeface="Wingdings" pitchFamily="2" charset="2"/>
              <a:buChar char="ü"/>
            </a:pPr>
            <a:r>
              <a:rPr lang="it-IT" sz="1600" b="0" i="0" u="none" strike="noStrike" cap="none" dirty="0" smtClean="0">
                <a:solidFill>
                  <a:schemeClr val="dk1"/>
                </a:solidFill>
                <a:ea typeface="Source Sans Pro"/>
                <a:cs typeface="Source Sans Pro"/>
                <a:sym typeface="Source Sans Pro"/>
              </a:rPr>
              <a:t>lettura </a:t>
            </a:r>
            <a:r>
              <a:rPr lang="it-IT" sz="1600" b="0" i="0" u="none" strike="noStrike" cap="none" dirty="0">
                <a:solidFill>
                  <a:schemeClr val="dk1"/>
                </a:solidFill>
                <a:ea typeface="Source Sans Pro"/>
                <a:cs typeface="Source Sans Pro"/>
                <a:sym typeface="Source Sans Pro"/>
              </a:rPr>
              <a:t>mediante metodo spettrofotometrico dopo centrifugazione o </a:t>
            </a:r>
            <a:r>
              <a:rPr lang="it-IT" sz="1600" b="0" i="0" u="none" strike="noStrike" cap="none" dirty="0" smtClean="0">
                <a:solidFill>
                  <a:schemeClr val="dk1"/>
                </a:solidFill>
                <a:ea typeface="Source Sans Pro"/>
                <a:cs typeface="Source Sans Pro"/>
                <a:sym typeface="Source Sans Pro"/>
              </a:rPr>
              <a:t>in strumenti </a:t>
            </a:r>
            <a:r>
              <a:rPr lang="it-IT" sz="1600" b="0" i="0" u="none" strike="noStrike" cap="none" dirty="0">
                <a:solidFill>
                  <a:schemeClr val="dk1"/>
                </a:solidFill>
                <a:ea typeface="Source Sans Pro"/>
                <a:cs typeface="Source Sans Pro"/>
                <a:sym typeface="Source Sans Pro"/>
              </a:rPr>
              <a:t>per </a:t>
            </a:r>
            <a:r>
              <a:rPr lang="it-IT" sz="1600" b="0" i="0" u="none" strike="noStrike" cap="none" dirty="0" err="1">
                <a:solidFill>
                  <a:schemeClr val="dk1"/>
                </a:solidFill>
                <a:ea typeface="Source Sans Pro"/>
                <a:cs typeface="Source Sans Pro"/>
                <a:sym typeface="Source Sans Pro"/>
              </a:rPr>
              <a:t>emogasanalisi</a:t>
            </a:r>
            <a:r>
              <a:rPr lang="it-IT" sz="1600" b="0" i="0" u="none" strike="noStrike" cap="none" dirty="0">
                <a:solidFill>
                  <a:schemeClr val="dk1"/>
                </a:solidFill>
                <a:ea typeface="Source Sans Pro"/>
                <a:cs typeface="Source Sans Pro"/>
                <a:sym typeface="Source Sans Pro"/>
              </a:rPr>
              <a:t>  </a:t>
            </a:r>
          </a:p>
          <a:p>
            <a:pPr marL="514350" marR="0" lvl="0" indent="-514350" algn="ctr" rtl="0">
              <a:spcBef>
                <a:spcPts val="580"/>
              </a:spcBef>
              <a:spcAft>
                <a:spcPts val="0"/>
              </a:spcAft>
              <a:buClr>
                <a:schemeClr val="accent1"/>
              </a:buClr>
              <a:buSzPct val="25000"/>
              <a:buFont typeface="Noto Sans Symbols"/>
              <a:buNone/>
            </a:pPr>
            <a:endParaRPr sz="1800" b="0" i="1" u="none" strike="noStrike" cap="none" dirty="0">
              <a:solidFill>
                <a:schemeClr val="dk1"/>
              </a:solidFill>
              <a:latin typeface="Source Sans Pro"/>
              <a:ea typeface="Source Sans Pro"/>
              <a:cs typeface="Source Sans Pro"/>
              <a:sym typeface="Source Sans Pro"/>
            </a:endParaRPr>
          </a:p>
          <a:p>
            <a:pPr marL="514350" marR="0" lvl="0" indent="-514350" algn="ctr" rtl="0">
              <a:spcBef>
                <a:spcPts val="580"/>
              </a:spcBef>
              <a:spcAft>
                <a:spcPts val="0"/>
              </a:spcAft>
              <a:buClr>
                <a:schemeClr val="accent1"/>
              </a:buClr>
              <a:buSzPct val="25000"/>
              <a:buFont typeface="Noto Sans Symbols"/>
              <a:buNone/>
            </a:pPr>
            <a:endParaRPr sz="1800" b="0" i="1" u="none" strike="noStrike" cap="none" dirty="0">
              <a:solidFill>
                <a:schemeClr val="dk1"/>
              </a:solidFill>
              <a:latin typeface="Source Sans Pro"/>
              <a:ea typeface="Source Sans Pro"/>
              <a:cs typeface="Source Sans Pro"/>
              <a:sym typeface="Source Sans Pro"/>
            </a:endParaRPr>
          </a:p>
          <a:p>
            <a:pPr marL="514350" marR="0" lvl="0" indent="-514350" algn="ctr" rtl="0">
              <a:spcBef>
                <a:spcPts val="580"/>
              </a:spcBef>
              <a:spcAft>
                <a:spcPts val="0"/>
              </a:spcAft>
              <a:buClr>
                <a:schemeClr val="accent1"/>
              </a:buClr>
              <a:buSzPct val="25000"/>
              <a:buFont typeface="Noto Sans Symbols"/>
              <a:buNone/>
            </a:pPr>
            <a:endParaRPr sz="1800" b="0" i="1" u="none" strike="noStrike" cap="none" dirty="0">
              <a:solidFill>
                <a:schemeClr val="dk1"/>
              </a:solidFill>
              <a:latin typeface="Source Sans Pro"/>
              <a:ea typeface="Source Sans Pro"/>
              <a:cs typeface="Source Sans Pro"/>
              <a:sym typeface="Source Sans Pro"/>
            </a:endParaRPr>
          </a:p>
          <a:p>
            <a:pPr marL="514350" marR="0" lvl="0" indent="-514350" algn="ctr" rtl="0">
              <a:spcBef>
                <a:spcPts val="580"/>
              </a:spcBef>
              <a:buClr>
                <a:schemeClr val="accent1"/>
              </a:buClr>
              <a:buSzPct val="25000"/>
              <a:buFont typeface="Noto Sans Symbols"/>
              <a:buNone/>
            </a:pPr>
            <a:endParaRPr sz="1800" b="0" i="1" u="none" strike="noStrike" cap="none" dirty="0">
              <a:solidFill>
                <a:schemeClr val="dk1"/>
              </a:solidFill>
              <a:latin typeface="Source Sans Pro"/>
              <a:ea typeface="Source Sans Pro"/>
              <a:cs typeface="Source Sans Pro"/>
              <a:sym typeface="Source Sans Pro"/>
            </a:endParaRPr>
          </a:p>
        </p:txBody>
      </p:sp>
      <p:sp>
        <p:nvSpPr>
          <p:cNvPr id="254" name="Shape 254"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55" name="Shape 255" descr="data:image/png;base64,iVBORw0KGgoAAAANSUhEUgAAARMAAAC3CAMAAAAGjUrGAAAAsVBMVEX////BAADEEhDDFhLDAAC/AADEDw3//Pz++fnDCwjEDgz99fXFFhT77u7DCQbGHx3GHBr45ubJLCrHIyH02NjKMzH66en23t7LNTPnrq7IJyXy09P78fHvx8fNOznPTk3TY2LimZjafXzORkTrubngkZDlp6bWb27TX17vycnPTEvZennQV1XswMDchIPOQD7glZXXcnHlqajjjo3ttbTlh4bRYGDcbmrpo6Lgl5fzv7+AhYYHAAAgAElEQVR4nO1dDXeiyNKmmqIVbKFtRBGVD1FBRIjRWd35/z/s7SazuxE1M7t3TDK773PuOXcnGNM01VVPfaJp/4//x//jAuNq/NFL+GQYZlBPPnoRnwrjGKxTXg4+eh2fBzspJFGdg1F99Eo+CboTYZyPeSZAJ3b/o1fzGTA7u4bIj88uEF3X4emj1/PxmC0Z7LeHiNcAoPZk+9Er+miM91ERxSfCbdtwnudACfPmH72oD8XwN7Yd+rpLCECw1LpaKTxq40cv6wMxLD2RH/aQVwDpThstnOHm64Fx4/jRK/sgdJYFmKmo14K6+3yqjTOjXMRaN2Yl+B+9uA9B77k2CCF6uRCA27E2LY14qk3z2VjaHgG7j17f+6P3HOAXaWNoIZxFNdJ2kb1v/JzpQfNN7kD50St8b/QrzxX2oiY6Bfy9o00cQ+5Lg+mqP2ns8fRjl/jOGGyNIE5LzyY2uGutkwAk3T+viqojqLRCv33gCt8b0xig+DJPDGl806U2O4JYd15fX2sJeN769J8JGcz3tl1sR1uBAOVGGyyM07Jz+ZGjNuNfeIb/DTLbnRSGUR8iL7QA46E2jLG8ZqzjSXcFBCz4D4QMuvPFto7W8QlMMLYjbVMYcl9ufM59ngEhnvevDxnMntLkPH8+bCNbYNXTlsLY3hGEpaNtgbs69N53ie+M7rFk1Z6fihzQTTraEeFwN0gyw+XIYNIcr95zie+MTv+YSWsDUVRhONF6CTrJ7I3Pr0IttnWdYPeND/3SmC62zA48z6VevpJ+XgXe5O2bHcFmbCjetn6nJb4zdvHBkBozcAga+VAbVEG463zvlxahVkoya3nf/eQviKNvrMc20VV0JJMkbGtEP8LZB8ZwY+gugX9dyKB7dmNg6cGRxwCl8Z1nX7/eMr43EJdaBE5Awn+XoPQ3AmkY2JtIGMFqpi0juvjhOxwY4ykS4j6NHrnEd8a4cp4gYFFKYi89dzvPLl39nQxFsddqk/ybQgbTjXRnYuBEBGEuje8T+uu3jO+NbzD6E0OQf03IYFPCigsaEA+McK71FwY7Xp+aztsstay0U0Q4xI9Z4/tiVxtgOrrDCUI51Qbbym/FETubdRwghIfALJ7uZS120H02SGQav3zIoHMUhq2T4AAkd6XxneZGealGZpNYnqvQsk1YgI0IuLrp9nSTaZeIBcAv7gn2l06m4oZ6/WTQqqvtCiO7fMybbB/wk2/ZvE4xE75FmMuwuqVrdqit0tjZ739l0zNYOQiZrXPddCppfI91cLgQgc4yBzis4oPA1Ao55mVkEyg9E9IbJ6jLl72nzLGNxXvdwE/HYGuDR9OgNE0g6273zDG58Gq665DYxBL5l9KMS8IpZRVnxC4tIjVPfO0BnX3pPktPEH7RKoOhdHuJznnAAcRS6x5WeBFk1WYrG0xCiBVieK5SeWjkf3PmWFZNOTHDhbjalB4sNZRuwa8ZMthUhsOUHxtndTTXRgujuLzDwXMq/UDLdQixfRrVX2yiwBzhh+gKCseFEV+p2hXX9pZOJvbfozafAN1laax9hyopd7Imw1lcqofhHpB7zPQIU4JiYyF0U4oNFuewRkJNLHf1KUrbtz4z5sNAMOlGvt/d/Az0nmsM2QH0lDYZzuFeZThfoxuj9FyoS0PTz9FkkRtAmAdp6iEkvhnZ6JVJyE6lW7e/fJFqVWrqJPyVYkuzRKCkI94CTFcFE3clLK6OQIzk5aTYQvBaUpI8GXZ73W5vNh1WBnMPpwT9jJrkioqMjOkGdKYbv04lZL/iYG0VISnB/r2rHV3jFtOYIpU74ni+F5mUwaUrOMwDD/Ypr4m0QUbbJGe5lgKlYv/Au/iZGOwlh6dmSnWAr0tpOqFlfP/EqhEUBxITeXLl+IwL3NZBSJlZZ8/ta8Z4F6Zesf0lqgymkqGnuR9lrmUc5IqHGDzfi45slKAw5voY3brcSxflIpeWqJxPz61r+V5LK04g/bmrfwTmKwDXK0EQzsu51l2E+8sM53ixfPUvaVwIMr5AftO1mSV+aTJKz0lptvjZxhhtbKLrxicPGXSWqbWO5XMNotDIVIazLueXO3LA4vWTXQLBmJEwvsPTZxGRkoSxF19VgUYrxdt09qljS921B46oCyrpCGwH2qY0frsMsk5zyE12UWgkhSCX/k04vxOyHwMlaJrbFFlLJU2he5ZaPIIfDOR+AGZLdQ7M2BUm4GGm7Rxjf3kelpKZBsJM8bWgrFE4HGK2ye/w9CfAag2rDK8i9X4jKASzn3ofPw+jYZXNvYLaZW2oDOez1cpwdieu9HxThmiZuHl1AbFOPSOO4U4gvoPmKkWzNjFvXTmi3DDHIvApY0vTwZfqMBlMD1K/Fs8qw8kvM5z9xJWEfV8fTll2OF3Yz7UksKd9SfyibVm+YZ6dQmnZzT207TlbzxBK51PGls7RMQRmiHM5lca3X2ErwzmSDM6UuvJYbarac6PD7lXAtcdJPjkOY5ex29/eOx5thlkdG20qckZtffwqVp/OHO+i9eqrPNdOHPd/7yvDsr1Ul+OtPC+SmZnpoR6baFkYlK91x4HG0hZJTnovtdfrZLgFqYfbyrSzGWrLwt9D8nNv6X/ExAMA9LhDoEz62rA0os3FB4Y5ovnyv6iAWWE5jopPv8IA7dFhXRWId6qBx/V0qh2W+8MVE3kSWgycm+zzlKN016JQPk3guCe2nWnThRFf6rt5AV7Og+SUZlUQeuRUI2ZtlbiP1wDpKS6KjXYL43wy3seYUq99pWfMx8B1YdxRRe+O0ZMk8SdbsiZJS5Y9bVnWh4vb7S5TUDEQHhKTEN8hjmMkh2u+OujlyC0/StLbZ6DPIIwPbrSAq0tVqeWSE5nOp0geDxZoMTM9RaaJ6bnbXYfYznCOUViEEeYFpoqS6By9p5txsQ0SJswA0bkpKN0UoyIZribF9SqM6RR051OEDKYHE6hIbScqIVyqDKd9vj7TMeeuzhh1PUrMAr31nWO/kQS/dByb8vjWZekzlSgqcbjB4rNMq02u0+B/uZufgU0JwCWD1EswpL7sLwz3RoZT7twp8U1mMaYSf94bBSMlcxkPCsfCW/SrJ7w4Q5TO8/W1sRjvDMfVr+z0+2Ljo0u54xECxn6qDTIjvLegA6+DOrW5g9Gb7VkbZKLAnLnOLZ7et00MCLHErXjCKdMEZbp9FZ18P3QnTwdgzAlF3FiQ0d4o7/tgGxSF7wUCv1f5XNssl4eMULyRsZkCUc4xwVv3PTX6x6Yx4bbNejz6iTAkFeGcUcFXA2lqcfumV5pKisZdErHv+CRLcGyHk8ArDtcXm2AcYwRvhhPShRQUuScfEzLo976CqatgIQWSdLWpB9V3iryX8hE7nJXJl+8wCEHDPVLPifFaD9eOynQwBjeNy87orUFlSz4gtjTe0s0sUn/dRb7uaGe2Pn8/NemYTBIYwhzzygp3XvtEa+epli4RBqurMzAFRqThYsK4LZJ81XVMKSjvHq1WGU4Ik0NO5P/ttN4K8G6Q9TWepckm0kTRdhqze85fB856RSVv3V7s6ytBEXajTji90zF6hM5KqDjKuzYmdMa5ofSYBeBisdNGW6NlWbubewuysQSlDqyLO+qfv4TFhQZ4TiVnw3RhBa1TVoE0W9KHdKx7IQFynkmrROEdqww6y/KotJg8AoBxk+GMLo3vMHOm907zGQquVJBZ/xWaHlQI8fZ8fC0RvVOaZ1FChbhM7R0NSeXy2pKSdk+bT7hWYRrXt2zWQ9Bb1kY5l4+a64j7JsjaynBuYjAdvKdbZsxhTa6PW99+Mt0iSiNCYH0hW8/+YbLbUzfE1yI4jbOCBbWyxHdDjF3zOIIv/rs1JiwDZLDOQASAKsNZwPbSqi6LFCWDs8m9BR2QvGzKi9mYl5gJ9QMLk/PrrxqoYi0rpqJO/1JUy22yCKUbCVL93jX640LIE0bfpzGhX41VfpNmzEHVqzjhRtUWh63hN/ds3lvQCJmy36yhXLsakLPUlUchSLfBhVLay81joc+Lv+5+i5LuS11CT3hXCIa54tFfldLCh4cMJGk3JsfG9JtB08OpeluvPuV4zFMsE+4taGExaEiNvfLVqZGPXdpWxzpUQfFaL6msBXWxLMJv5ngqf49SR/qPkXM7TyhxUmX6w9LgqSv8O9HLn4XpcZwxmG/Itx7OVRQ935SEElkTWazdO4IyRlRMlNpRWnP6cpAUKz2V4F4ISo4O5WHJooanj0+Iniu3iRNmorjlUneWfrwZauMIs6NVf2E6PrIcZZ4rE7O3l2Pa9HBujfpeG8kOic+lgxaG92IYGfjqrGAc1VLzyN2hzBUWHKJWr84woMRKPKvmpTbNpP9Ag6bswBLIblQ49tZC8eh+5QOxA8bcPHzgXK5pCiBPDJ5H83kmJTM2yvseVk/YLmfCwrS4s2tTmoOUf1KCqQSECocyYix6Vx8v0cRziAsvyhx0alUNSi1i+qm4Zj/9J4qrXme9n6qkcdPxcl3f8rPQWZ8WTSWrbhnVqKttsnYP5ya9oCdbxTJdeXruDleIVkCD2g8o49Kvp76Q9OTWJg+xIK7F81OK8sjIc0YCO+ScRNcHpwJ5TrorXJwCW2cqGfu3+hj+FmZPaBSu2nkKKI3MKC9aft4yhMUFAx3XZmlK/s7xnms6HQMkJJI3KrkKD26Eqb+hENwy00OZ85rQyKS0rK0bFmd8EvFSHhoAMY1T1Y7ArotXfhYkwSRUV26mCUL+mfW52FxmOJ+FJBGpuHjKMSot4VAvvXfCNhhy6kvzlDom8PsyrrghLjIMMJUckTokLcFv85JpaaRzyaZBHkX3rHJh4c0o30/BcCvMyIJ4Yerw0sNJppdSm3DAsAyq54tHNwArlD6t490drjBKI58ITu0cVQ/TXXRrkPaotqVadQLOhS0/fnm7nV1k/DaV9LYECmngbj3YLu982/8ONUAhtFPXFrzx8271cKZQBynDskouHnVkp2GjEO+6JJnwKBUUxXdiS9KN5jk3VdGJpdhbizR3l6EqVthFAD4VZRm4bv64+NqmkO4rJ3p4qFEZ3wxuGd+551mSjMBiexGs2GChKhgpwfjO1z9jbTmWWRJ82yfpBZK2CBrIPyIVWku3d9cNj56EjVUU601t7B9Xe3L0ABwViCcYHkeKFha3/dx9U5Nn+Vl9QRgKUTXxQQJ3OiW6B5MSSTOIZb6dxkwgLjyMpAvQVsSzVeNfrBmoAJKIrWc12eBB6D1/AZuFGRAPcDvQBl/L7N72LxuWTmzvcnbczog8i4qI3R0pl0jinpfSVbyR7+6+0jA95gBlYYDJ5f2OKoN/1XorRBW1sOrpGpcPSxL3nywzl6QhTcDIk5k2Wr1ZzuG9lMNTVlys6AShCrp7d2MYM4dbuM1Ty2x3FPTWQfzqn0/KC3aTy68ZZka91LqSsZqpkmeWnJOH7ci4MjH1c5vTKBfnnrb2B+s3BXKiBEWXjOrrBUFbUrMJHAm4EXdvsAqx9Goqdc6FmVDFOuT1OJMuQvh8eb+bXBUrDLMo9XVa+5I4FfPHGd8FKpfX5bpp5EutM3fsdmluG73gRVBwtX79vGebrNE00p+5Y2pHeIzO5cnn21fhkUFFPXSdi41cHS8FaZkqHq1Sj/lJcOKejMP0YTsyLkH6qLA9AEgPT+svkPyApT/b5ks2Y3kh3ptvlfP3QwZbtIijKj/3f/yVceYV1LccSuEuZ5kEgTK+tRqACYVKPT6w13oeljojerHoPDc9nGe1Lz+A/im0XgRl81rCZ8xiL3HXm169ppgdlSeH+iR6KQ8YxAaL68BktWUFtyegdhOAqieNr6EqOohfm3DPK/jf0Z0EJQcaUTeKS6mtprFR/mjK6OhYL6cnvZCqFVK3uXI7M6U1TRiMyK07SRegs6u+CuYVyNwoUrmKG4IitT1Lup2kxlR5pFLIxI3ilZ+E/llIN9KSJo3ktfwzuyr8G9yn901zkMvQVx+lFPjyEoR3fnEIVASccpscN6ER9RO0AukpxCmXfsGVoIwXICZaf0UhMjymK413ftipGR0kA9Bxrbgge+ppx1TJ5yt0vjOhtaFn1KeEXdDqraqc/4JI7oYMJEdRjY8OY5Is47hCZoY1yi021Xy6C0wzTHfaeMulmXN1zzGNu8Ur/zvU9ntE6qscgMmFzC24rGTtroX1dvJo3DTdSNZKL2IDA5X9x8kZrXtlD0NwmIpAUktuxGFXSB888PAJwG1FNTdRE2SNqfSMWRMu8tqT2n4e+nsLDOHqqv8qOErPPyaXxre7Ro4BxG9+S/ynjbnQQepMWZJNkfCeaiqwhtKKwIEo3dS+oJymzkq0rN3SM34bq30BXz48m6D9dvHK/4RpnjrUjKTdAIhH2uyMbVOz9ssTka4gFG9lSobwbU8ug0jyx9KfgXBY3avh3UDoCmpLtRKvliJIU9ji4lKTdSao3Jilb0AWg9ifcogfZ2qWqVgmmPIcmMpwDhdwvf3D/XkfKZuK3luRvPJPQblY7m/yx8xFb3VV3PsNnbo5dlSwWiRf4zSwskuRmiV1vZp1nj20AzeT7p6B+4ftSO85L3XYT7zNqFKZvM0OsxsSvthO92roM2E8fMPsbUAVdyrTc2r9uHGFfHEvIDBBNddTipOo03CxXV7eb18StHO3lwTS82VM53nydHuIw89A7/cARC2VCITevtfXdilMb27/iZ8PKyoo4x67Ey1ooBQD5QGll/UNKuIqQiRB3vr2zjcL1Y0Il56RkPo5DlsZ5k4FzlGbHYjcWanwBDHwcQWe/SoLpeFVxsZ2k67Wn7uHO3ZtneyhAAalytHifV67PM1zIAFtlVPtQO6JH5KAXxL85+CPuEqS2qIEDshb4bFplkjjO8hS1ZFTB9J3cH6ovuUfYbCXlCEyuc5sEM/KX3lDVSyniPsDiDBXnPONcV8lJgtsEuGveVRnj1JTBCEh6V86un+oD0H6Lf7Q8whD5F5LAuY1rDYq8wtCpQxYk3p8FKaZAUFo1d8ynP2DWby1/b2hb0OyRVeKgEvZ/VTjM7LCl1amFUucALH90KXkT093sED0/aisvz2IMyK2yuql9jeyQad7UnU/quAI4MaY1J+FXdm8T4HpoXS0N1Jkvrf9k10ol5Q200ccqS7uRkO6AqS6lGTWDC4Ynyt1rxXIzWLNjyUdRYoV53bwR3itne3qTQJ4HmjjSRTKJyd8CnBL+/8cdHYRglDekwu4Gn4nw/mC9SH2LRqkpeR1TUkq7O9IVSLVqfygfOoX6vSspnZQVaN4boIREDiU7izuUOfbabo0JP3Egqdeb9DZHwJIBXF8eFzOt7MWIBwiJDW2zO1Am0btHs5bWGcrRolucVUDo7qPrHuS0mvKQniaT86v6V2nTpkqHNCpWIaFX6aMW/kJ77jLo0WT4Xwy5mfJ+Am1wP2BUsp/iN4TgiXPjDRpTQ/nsr47pfYCk2QhCZvHyjUPTqcwWLupd8cZbQp5KVsPL1si5n9y3BOiiDgllt0o4/qqanG099yj1l/Ic91hQGkI/PywQqNBBS9JcGZCoHo4/VaCuXfPyi7zWD5/JvKx2Fa1HQuvjr/ub3eIN/1shK0jcfkV8FJhgs/yFJrUJWHdTABate53WsbpXJttpeX/Mpw70vimj6Mj0gcHoqvhkqZ6J1j36bqHM7g343qZrqzQpGWoTfFcpWA5drAHfvPQ/W7Zata82JCLHR59ExRJVGjDWJnakdb9dvsLI1fjyPaCc7HJOYfoccZ300wvauoxjGInjW87wzla2sD5HS2xORx4Kam929OmUC4zZLAqEc1bunlgF4qoY+1fBJG66R/OkLTnTGlqhLKVUhwej5OxtssBTg6DxZAb1eMKw3cRfzk1JGgynPt2kHW8wNK3Q1HfVmXj/OgIk4DTU7NJUNiWszkIBLz1EPffCl/x0pwtv4VXpAamKqIC7eE4Z49J+qEynMTJiW7m2c0Z5T8Hmxy/7Yh8AIOmh/NyOdOYoWV6Zliebue1pttBXZtO2Mz4GtqYwnpZlqkw4UaOY9iYHmKmxWWVQYaU2irjQQMToeXX9lYAT93OTp5fwkmwlVZg8zjPd42HDHRTFdOAmlJbX/VwxjkzpamIkZ98vJk9GMeHpLZc8TJJcSwid+MjqkK7WzZZddzw2vTY/nLr5ZErCqV/wawurdZgYXjPKsMJbllLFwByfrtD8GdglJR1Ia2NKUXFUVNqfVhc93C6THXe+La3t/3fb31Nvw7XKaPMejkNI4pJTNymwte9DkhuUKotP0Jxils/L5cV2uA93cpwSraf1Ravgwiw3D1sRwZHuzyFSrXaeE66nbWLl5mh3lrslb7j3PXlgTiV6Fm3VtNFdnKU4vymP0aS6Idx2HDTG/P0IlUjXgrM8guFsHuaxga0g8rTUvFoVV4ElUuEw430kSOlJ6YIlLWxjXCidVZoXvZwzp58wFPMVL8HeXId8SUt+fomPbLhWe4J/3NSuqTn9vyMqjJL3n07wrBUFcBuSbA1dS3LV6dlK+w8DX97yXBKThiDWYjlg7saiT+MQVcD4WbrhX1Z3dWvEEPqOqGyAhT2Vb2b13dMX4eRSpnQv4q0Rwy00qTEsWNgUdtaqSoDszSFfVndd5y3/NqJa2x6kk03PAEWMfx4iu0fY304oBqDP77q4ZQ/QVd1elBJJqyaY5nm+f3cUY5S4ZDXEYAR9kIWKIeFcNZuG5oAdcOYeI79RvlRL/Hx0NNm/dxoOl5g4j0uw/kXOhgXFpw012tvfwRyJ9QQeeXmSgmAYP2WcxyYklfKY/Jnac08NUbocOnYSUrqIra+X54p5jFTFDfa+F4wWmH43Okmx51IKmETC8z5+zRkJfNYlXFMrpojVL6fKxkh0l8PkL/d5qnVKDzlrMTNv3qTiaQTQ3AcySUkEQmp3QpIntX8Svn5qr5dTjBuOsL6B2qkK4rPXzMifn+vzqPZWbheeu5sryJjKTLpYDmN5WCH72VcfWYqvdNMPOon7mlTo7+xfWHKL7EC6c+bl4HjbkNauVfObzXrSfPTdMohUHJ+AmIshoN3nMpRSc+Ph/3z1dJ28JLHhJD+QLlTDuqAETfQRhXu3W3HB+u5DHeSZBE/bJz+y4K0l0F8FHfTq3Dh/FuG0y5tqVgPzwaEx3edWDnimzDMqt516MZRqRjmhKe7R/4VIiRWatYB3yNiJooxeqTsluvjKFXt8S/VOK/ZW//Fu4Fs0DKts/Ilw4mQH1S6Puk9MMN5B6vFfO9kWkXbF47SlBASluvyB7qgcjVOzA2pGdaMl0Q1D7DAdKtTeaibvW0myL3uzFPV6Ngu+epOsljS+mEElg5PpeGkuP6AMckjpwbhzvvGlQtbq2igZcsH//2ESVVIGkal1fZYUK7ENkUaeDaPF7PYo4g6t9Q8ccz/ErkxXleyJsye9zprT7iuTpwyAPxev/qDkAMX+5W2v6p0ODcaxWEOfn8U0/Aob51aXCoghAN7VgPlAktNWuuu8ypGi3KiasSLv576tlX/PTggWXdnqy+o5oHoxBNYfdTM9bFi4M+dgdHmHzNuKVMsjY/bEpTNlV9X1c6hFB4gk05RHh+ZpCR/ROmeylMZimaoGEHx51ddfud4bwQTNT5WrFeKtFKDHz9wuHgBOsRz9X6aFlaoesiox/ILxrWrVcXFJSo3jfbTbZLBeaSNtZXBX80YfwKT+VVquqrwILxFRaWf58+1wdIACudhIt09NvnQSUdzQ5o8HA6vhof2qa2ssecnf40P7CylBJhpW1COKF09CKPtdJThtmyFp89gWWgSK7KJWeO18T2ELz2cx9rULW84Oz0wyPqDiKDJNR3i9oVK+sM6kzz0jxjA7OwQ05O6od3IvHY8x6Um4kR6+/GV53pUjjCxwWLIW/er2kiygTS+YEH11dCJ8eUzzOtcKkERgx5ri/U4lgaTOdzEpjR1sOIgmKMGALVr6xPkgep0xekpvuW5zhF0M10vostjqPWWkSs16bKU58rhJCkemeH8WxDUzI2DFl2pzkwl9UopAGKqjRc2upbj6Fw6Qha7PB2TmqvkA703P1qbErTKefdSbfafOB47anysKXQScNiet+/g+f4Q1gYRNQx3RlvTD419gqKpQIudGl3HU0ZVGiPWakCcgEgZ5R6/W1Ew4FBdtZFYa62X5Iap6448pICPC7L+bXSFtC4Qa/5VVL4YLppp2ATRDqR015S5KqkbeJdv7lwGvqMiKHg/LNi/vN9xZjhLrb9woc6k7XV8cB7Xw/lPkEjPQrfHy6shgNPKf5ELQlxFL05FYAmO3GoRzJ2QjIw6Qvzg7F5pfAvVw2kEp8B2uQ6PzHD+M/SlgXGzhXa6esxNdo4qFir3xI74rs4ijJM2P9kg42oeoWjP9L2FzrxULXtqdjvhXHfkjkQPDrL+E1RA/MDtn6+WtgPJ2VzGPUtaBrsMTtKru6EzBhjUJ2StST830R2X24XKcGKTjNVtwPNHzUh7E2qwCki9eT0jsEZH+YKOxQqT2JVxnN4KHfTT2K8ElabjO3+od+bFZKZNQvVSjCb1WNxtIvxo7KvzIsTO8eqJHV+KV4W019K9q+7I+Cg/iBQoYcbb0Z9hDr93taV0uQM9DcEEWHyesbZXOOxXAn7XvDar7vq2iqmGLiM0v0unOv0IqoqgeTt3+oJBcjjstG4yLkF6DXpQH9O3mss/HqV64Rxq26ua9zVIQ6POT3ivcE9TYTOC22Fe5eld936YGeVShSaj6QqiqOaGeFzH4s/BFNcewefrkEHPsaKsEhah/n0xnykXz3VO5b33EX7r4ZzkBk3Pz7g8hsX7Bln/EQ6eSdJAy65CBsl5tItU8dAbNdszlArHNx24PXlAhReG2iYuvxyACDGNoPyExvca82Zy6HJ4NR2xn0eA4Fj4xmTEnlvmSKUXZ91QOUthfOvhLOuC69TYXavyT4rU1tWI2fJq8EZl+kXuhEQAAAS+SURBVGEpvCQp7gpKp+JbmnoWu/KKu0/iS9V76WqF5Vch6Uj2MUHWf4JlIyjzqdFect/Is4Un0mRxt/u+W7gWmUYEV5c6Z7QiyVzTztznoaubaQ76hwVZ/wm6ofRPzVKrr45IJlBwtlrj9Qv3/vjdggW2ER0vr4/7tZhoo0OWiDqOdQ7B/nE9nI/BsxQUF2+EDMZAWYRZzPBed1qnSIG1BiiojOBUFeubvudQXwCIyScmaLfRC9Qs4kwzr4hIDuUBazegV68o+QPlqlWss0mwGL68IJP4qlzHuKKDvwSSRqMMjlevKJ06iWspL9C6d18tYyVNTTbWNoUBXBWqM7jRRPhrYGaqPdlq7WoRTTvlZjOx95D/gMPW/SqspofTIXauiveval1/JVRqciXOzlH7iMzPzWtfMUq+O5S3n6Cz7HSePTAdJ5ygDph8Vs/3R9A35JZsx11sl/p2YrcpGMHn09vkYlAhO3dmSxdNnRPhRyV7XA/n+2APdSy87kq0vbOvqvSCUurRtyYE9faGc9T6FQNVgaZzB90br8P4xTAuF5EJyeyqyqCrGrQCSfDLqyLGPzEtV57q4YRUMOKoCJr7uB7Od8Qi88xQdBZXgzeGaFnMrU1+uBOaH9e0nKqgEVIvt10Cj2wjeVfMJh4lMBldhQy0GGufU+qk6Q2O0l36/rmvzSUdYa4OCzg9sofz3bEH3U617IqxrpCZojadAK4e/7cptcPIlXbLCYhZ8wc21rw/xgdKpAM7vgoZ9LApQzIR2nH7M6ZPve4xrUNaKtUKcDWR+xfHOTeUoBRXmRo158ZG0ZpYOtpu47PWXfmGZwtzTSy4ehfVr49lKOm4sZleRRFHCNCOBYwzQyy17gLAk0pEN88G/9himgehtpu30nhXIYNt0CIb01xlOAcbjFLKIZFSFH+2DOdPwkQ+7zKc7q5iS7PLHdkVzZTarNhAGlmOvYbo3ozyXx/CIgEvNffNeYXLUM0C3UXgLUrmLADxh7qzf1UkoLsBDibl3afeXT6xavbSw8kHB8vE/afNcP4cdIE4HPaauFcXuzLiYVc7W6qQ1YRVasDql/dqvocVqMnvo2F6604HC8OddLoJEFu1mqblYb381xnfa/SB6BwqTVxrlJceztFX1wOvRHFezPvdf61ivYAKQlLee2pXk2xy1ZA3PkRYB3X5ZXs+xL9e2PmfIpO6E4+91YUft0ybNpISnQJOq0kV4vJxowM/H4YxD8qgc3hV3Tjhxn4kTbCBx9L3T+fDO/Rwfi6snAxwPfpj4F7vjHDoaRPTEF/O53JPwDj+m+nITcSLgIpai5uQweCATtLtqgnlX78cauoZ2Qc11nwo5gbRibEcg1Spm61/7PQPprHarPYBmFQ8ff7SkUdAVRmYvlaWW6PoaoOtjaEoEw8Yev8dU9PCztB13ZhPlSad/gZgghdxXhv+f8nUtMGp45i1poyvAQTWWQ2RfvoXBVn/ASaGr9fGfJc2Q3TMMkX8hTOcPwcdx7RLghAFOnUDAu132vwncQZYF+CLIqgJ0u+25/8nMGMUvoReEgLS5FPX9r4jVpAmJgOD/0uDrP8EozI0Hzql9lfEwoDkv25q2hh/kh7O/8f/4xPh/wCzvTbcFuDOjQAAAABJRU5ErkJgg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56" name="Shape 256" descr="https://encrypted-tbn1.gstatic.com/images?q=tbn:ANd9GcTHZSfisiSFHzWqLCmayH9Xgg5-YGsTkoQS0hxNDqC5bwp9MhEb3g"/>
          <p:cNvPicPr preferRelativeResize="0"/>
          <p:nvPr/>
        </p:nvPicPr>
        <p:blipFill rotWithShape="1">
          <a:blip r:embed="rId4">
            <a:alphaModFix/>
          </a:blip>
          <a:srcRect/>
          <a:stretch/>
        </p:blipFill>
        <p:spPr>
          <a:xfrm>
            <a:off x="95503" y="3573016"/>
            <a:ext cx="1380152" cy="1656183"/>
          </a:xfrm>
          <a:prstGeom prst="rect">
            <a:avLst/>
          </a:prstGeom>
          <a:noFill/>
          <a:ln>
            <a:noFill/>
          </a:ln>
        </p:spPr>
      </p:pic>
      <p:sp>
        <p:nvSpPr>
          <p:cNvPr id="257" name="Shape 257" descr="data:image/jpeg;base64,/9j/4AAQSkZJRgABAQAAAQABAAD/2wCEAAkGBxQTEhQUExQUFRUVFxgXGBcUFxcXFxcYFxcXFxcXFxcYHCggGBwlHBQXITEhJSkrLi4uFx8zODMsNygtLisBCgoKDg0OGhAQGywkHyQsLCwsLCwsLCwsLCwsLCwsLCwsLCwsLCwsLCwsLCwsLCwsLCwsLCwsLCwsLCwsLCwsLP/AABEIALsBDQMBIgACEQEDEQH/xAAcAAACAwEBAQEAAAAAAAAAAAADBAIFBgEABwj/xAA8EAACAQIDBAcGBAUEAwAAAAABAgADEQQSIQUxQVEGE2FxgZGhIjJSscHRFEJy8AcjYpLxM4Ki4RVTsv/EABkBAAMBAQEAAAAAAAAAAAAAAAECAwQABf/EACcRAAICAgICAgEEAwAAAAAAAAABAhEDIRIxQVEEE2EUIoHwMlKh/9oADAMBAAIRAxEAPwDmKTjGMPV01ncUlwZnNr4/JSYX1EgcR6R7cKtZDMZXqtUYs2pMMz52udZKwBlEqGUbFFnchJAAJJIACi5JO4ADUnshaqifTP4ebBWjTFeqv86oLrcf6aHcByZhqewgc7rkyKCtjwxubpGJXohj8txhmseb0gf7S+YdxErHwL02KVEZG+FgQezQ75+gRVUiJpgqdSqjsqsaRzITqVJ00+feAeEz/qmu0af0qq9mK6Pfw7r1FDVmFAHXLlz1Lf1C4CeZPMCXWI/hv7Nkr/3U/qG08pt1q2hVqFu6R+6UmHcUfO9hfw9cVb4hk6teFNiS55XIGUczv5cx9Jw9BUUKoCqBYACwAHADhJIsIBKbe2SlJs5OTsizQinHaL1Hnajxaq0nJjIhUqRStUk6rRGs8mMhfG1NJUuI9XN4taJJmnCvIsROMsLWYCLGqeAi0X5JHikUqoI2tEtrqe6SXDxkhPs9FHWwzHcIOns5+YmiFCS6qOsjQG2yj/ANzgX2Sx4zR9XPdXCsjBszDbDvvMf2VhupNxrLc0ofA4A1XCjTiTwA4kw/bJiSiq2DpYp2NlQseQBJ9I8uDr8aVh2kD66TTYWilJAqCw4niTzJh6de8qpvyzG0vCMzT2dW+Af3LJnZdXkP7h95pOrU7tD6SJp23w82JxMJiHGs+Y7exJaq4B0vNNjds5XYX0mPrHNUZu2aoeydHcPpO4leIkcwEuujOwmxdTKDlprY1H5AnQKOLGxtwFiTyJk0tspFX+1C2xujmJxgY0aeZR7LMWVFvb3QWIubHhe0+r49npD2lIXdfePMbpb7Jp06NJaVJQqILBR6m/Ek6knUk3hsY4KkGxB3g6zz8+T7P4N/x4fW97MlU2oBxj/RnH5xUN9zW/4g/WV56NCo7ZWYrwHLvPGM7E2NUoO1ML7LkEEajQa35aWmXjqz0Mssbg0uzTYUF27BLimloHCYcIAP2YyomrHDijx8k+T/AATUTxM5PEypMiTBVDJs0A7xGwpAqjRWq0LUeJ1qsnYwGq8TqtC1WitUxWOkKY7EhBfnoPr++2IiuzbtJOqM7X4DQffxhUS0BeOkDwuCLsABcmbPZXR+mgBYBm5kXA7gYn0ewthmtqflwmnUysIrshkm+iDoAJWbRwaOPaUX57j5y0qRbFjSPLokuzFYrDFGtvHAwQSaLa+EuoI4SmSgx3CQcXejVGarYuKc4acs6eyqh4Q42U/IRvpn6B90PZSilNPsTZ+Wmb+8x17gNB6nzif/AIxuQl7glIWx3ykMTjuSI5cqlpMVekQbWnQtpYMmkEVA3wuJJMBRS8K9cRetX4DQQGeLdDVZ+fNqV7u3fF6JtJ4zWo3eYF2norozhawvPof8PSKeEzcXqMT/ALbIB/xPnMj0Z6P1caxCEIi2z1GBIF9wA/M3G1xpvI0v9q6O7JpYWglFCTlvdm95ixLEnlqTpM3yJLjxvZpwKpcqKI7TAubzuCrvXaye6N7cB2DmeyWW3Nj0a2puj/Eml/1DcfnHdnYdUQKoAAGlp5/C3tnrPLFQtLYfDUgihV/z2mP4enxiirrG0aWiqPOzSt0NKJMiBRpLNKogSM4xnJICccBcxeoIy9oBrRGNYhiBEXMtqyXldWpRKGTE6kQxT8Bx/ZjmKa0r7XiMrBEFWEp07kDmbTqrD4RfbHn+/WcirZpdnLYAS0BlZgzaP0zeWizJIJxgcWNYUCQrjWM+hAFWndbQOAUWtbVTY/Q/vkY3aJOcjg8G9k/Q+fzM6E+MlYJRtDskU56QVatlAsLkyvqrWc2uAvb9h9ZpeVXROOOy3W0Eatm14/SBo0WHvPfwsPnGAeUnKaaGUaZCpiOUVqOZ2uzfCvhcfW0AavMETNKZVROGenMw4QbGDkhkj89WuTBVhbWGGl5DPrrqJ6hkPsPRnCjC4anS0uBmc83bVvXTuUSxO07Tmy8H1xzk/wAveLfnvqNeVj6yW0+jiMpyOyHgfeXxB19Z5E3Juz2sX1KosDQxvWvYbh7x7OUuuuAlXsfACkuX83E8zzjj0GnRVKxsji5UukPUDcXjIitEWAh0aWR50nbbGFaEzQKmTEYQmXg6tfTSRqRSo0VsKRWYnHsrWMJR2jeC2rRzLmG8SkpVbGZpNxZoUVKJpqmOAW5ih2gDKfaGKAp3JsARfeflKDFbdNstIEf1H6D6nyjpyk9dHRxJo1rEMbnX99kImGpniy+omb2HtFioVzdhuJ3sPqZf0al4/WhJKSGG2W29SGEBh6RFSx0Nh9YwlVl1B/faJAV89Uk2GgnNIMZSemXeHj1AxChujtEwxYkhkHWcrCcvCNKE2BtA1qIYWMZYSIElNBRDDAEcyNDfs/frCmnE6L5ajD4h6j/Mb60R8c1KO+wSjTBsJ4CceuII1ozaAkHtPdSIr+JnDiovJDcWdxODU9hlXVoOptLBsTOHEAbyPEyMlFlI8kfnAbpb9DtlriMUquL00BqODuYLYBT3sw8AZU0qbHcDNj/D2kUevmFsypbwZr/NZ6eWVQdGfFG5Kz6NSxmXs9PScxG0BbfKLEYi15W/ii7hFOp3nkJ5TvpHtwxRezY7NfMC3M6eEZz3IERw1QKgUbgIbBPmfuEeOqRnyeWWIhFkBCJKmAMohJBRJgxgEXWIYqWIMRxSRJBQkTzmbxNPLUI8vGaOpKPbbhbMdAAbyU1ZfG90Ve3MRlpFeLkAdwNyfT1lHhqV+ElWrtVfMdBuA5DlH8BQJ3DTn9o/+MaNC0jlKgd6jUHwl7gq+mv+PvJ4bC2EJUwnEXBEWyU1Yw1UWgsE/wDMPhEKlW1x5iR2Zif5p7pzdoSKNnQMbpGV+HbdHabQxFkhy8KIsG0h0MsmRZN90EIRoK8SaOQpitGB/eun1gqlWMYtbiVrNf8AfGZ0+LaLJWibVJ41IoX1lDtjpVSo3UHrH+FDoD/U24eFzGi29IrHC5aSNI1aKYba9GoWCVFYpYELqdeXPvE+c4naGKxpKi+T4V9lB+onf4nuE0nRHo/1T9YzEtYjTRQDa+8Xbd2R3Glt79Gl/GjCLcnsv6ld2vk04dvidwjeDwrZdSb9n3OpjdKioHbDCoJKOLdyZmlm1UUfKKOCA4CWeAp5WHbcef8A3aeprDIkdzZbigG1WsDpee2JSsMx95te7kI1iqeYfOQHsx/AYzdcSzVryx2SPePd+/WZlMWTe24b/tNFsG+Qk7y1+4WH78YIrYmfUS5WFQwKwiyhhDqZMQaQyJCAEzQdTUQtalFr2ihK+tvMzvSqlnpqBvzD5GaLHaHvlLtLXKO36Sd0Wx9lFgtk7r+UvsNhLQuGox1Ege+zRYOlShurhFSSEJ1Fbi9kq+uoPMGUL4N6NZWa5UnLmHbuv42mxtI1aYIsQCO2cCjuCe6gywpmU2FORsnA+7f5S1oGCLJTQ4kPSMWpmHSVRBh4JhJgym250koYa4dszj8iWLDlmJ0T/cR2XjM6MJSdRRZETJ7f6QUMOSM2duKIQbH+pty/PsmX2p0rxOLbqqIKqfyUr7ubvoSP7RzBh9ldDBbNiH14U03D9TC3ktu+SnGK3I9HH8aONXlf8f3+/kqsVtTE41ilNTl4rT0AH9bHh32HZLzYXQK9mrNm/pX3fPe3hYd81NPDJTQU6ahQOCi3jLnCroBCpW6Wkdk+U1GsapCGH2BRUAZdBuANgPBbCNrgUG4W8T9Y3UYDfBdYDG4xXRheScu2DODB3Ej1+0C+CfgVPiftGzUEj10HFC2z5tQjIgKcOomdnoskhnMSumk8VhsoCAniT+/SPB+CU2o7F8HTAUef1l/sdrqf1fQTPvpLfo491ccm+g+0qiebcbL5ZO8EkneMZUHQyZxYWLZpF6d987YaGRtFTOVLNulbXwAO42MQOJekbNqvPlJubX+Qygn0WGPT2T2aygc3cDlrLxcSGF98padIiq4PPTu4fOK2VxLssaCRtEgqIjKmMVJCnJGnIipJBrw6O2DK2kCYZhAlYGET2jTJUlfeGo7x993jGNkY0VUDDiNZJpSM4wtUkG6Pd8o1ZTf2tOC63ubAcTE8nceSo19KK7S23Rw4OdrsBfIti1uBNyAg095iB2zC7U6aVHPV0AbnQCncsezONfBPB57ZnQ2tXs+Kc00vm6tbZjfid4B7TmJ4yyVdhXxkv3ZHSO7X6a18Q3VYcML3AWlmLEbtXADf2hbfERFMJ0VYkNiW13ilTtx1OZh7I7ct78wZt8PgaWHTJQQJfeRqx/Ux1PjGcFgtbmK5N6iP+ojBVBUv+lPgdmZFyooReS/MneT2nWWVLBWluaM5kiPEjJLO5MXwwHGHesBuiuJ9k98D1sMZeBWrGgSxnarWgzXAFhFXrXj9AGc86KkT62c62A6jJiFDQRElM56BMtLj8Nemo7PnKiil2UcyB5m01KJLYV2ZflOqRksdRanwuvqP+pZdFqgYVLbrr8j9pc4rBBhEtkYAUjUt+Yr6X+8olTIudxotVnSZxROmcIeBk1YcZCRZSYThosp4ys2jQ9k6XEK1E8DB9ay79RElvQy1sz+Dr5WK8JYsbkHwg8fgAxz09GG9eB/TyMCtXQd8zxuLpmlU2mi0R5MVYklSd6yVsokOB5NKsTWpJK8NhofzyNZtIqKsm1W8bsWjK9JdvvRqBACFKBgQQCTcggkg2GnDXtlNhdlV8R7VUmnTve2t27bE3Y/1MSe+bLFUFYi6hsp0JANj2cp1lncqWjSsijHS2S6M4OjRzKiAN8R1Zl4XP03XEvqlSZsNkIf4Tr+k7/Lf4S9pm8km+mZMqt8mSppcy1oppEqCyxpiWgjLNnisCYwYFxGkTQnjaWZSOPDv4TOUcbfQ6EGxHIjeDNSwmQ6R7LIq9bTbKW0N/dJ4E8uV+0cpCcd2aMTXTHhXnusmbTaLKclQFWHA8uY5jtjKY+/GDk12UcC56yc62I0sVeF62NyRNplzj9jJU1Gh7JnMdgHp7xpzm3NPlpB1aQIswuJqnhjIhi+RKH5RjNkreqneT5An6TUUxFv/ABKpUFRd2ot3i0aWThBx0x82RTaaGANIDLrDXkOMdkkeUTjQlpAiTHIASdp4SYAhOIZZFkhsnKRMAQD0BM/t+kadnG4sL9hsdfGaRjF8XQDqVbcRYxJRtD45cXZn6OI0kzUlZUzU3KNvHqOBEMlaTNyXkfWpJCpExVnuthDQ518kteVjvPLWjINFk1YSOe8SWtC9bOEY0gvLHZRuo7Ljy0lXSfSWewNesHJh6qPtES2SydFzSEbSL0xGUl4mORKDcQk4wjsUWcRLG0AykGPvAOZNoZFHSwtOp/JroGX8pOjKeasNVv68byk2p0SrUrtQJqp8JsKg+j+Fj2TTYyjuYbxLNH0BGsfGlJUxpZHHaPlaY1kYq4KsNCrAgjvB1EfpbRHObzblLD1hlrItRgNLD217A4IK915jcV0Qu38tmVeT2Y+YtEyYkn2VhlUu1RtizJv3QyVwYVWDCLV8HxXSat+DCexaiwtxP3i6zlzuPCSEm3bGS0SE8gnIRViyYyPSBhrSDLEQ5AC8KMOTF2EjapwaE4O1JhwMG1XmIM4isOIM4dpP+anfyMRsKTPNUgzVk/xqnfS9JEtTb8hHcSPrF5DUVO3MH1i5lHtpu7RxX7TNU683DYQHVGI7G+4mR6QYM0ama1lc+AbebHt3+cFWacM/ANas910XRxJs190BpJPXg+tgnNpAteNQw4lSMLXlchjVL1gYrSLOi0u+jvFviYjy0+ky2IxWRdNWNgBzY6AeZmz2Nh8lNV5AeJ4mCC3ZlyukXIWSWRpnSSE0oxsneRJnZwwii9V4q1SHrxVxJsdHGYETg9oBL/4gnkaNWzL329P+ovLiNxsscNggsY6iTSpONWEdJAtlPSrESxoYkGIlJyxEvxroz3Y1izdvAff6wMkZFpPyP4PIdYeLKZLrYjGQys4ywC1pI1pyCSIkSo5zgYHjaTFJT+YQhOdUOc8VHOTOHX4oNqC/EYGgWe0nsy9kG1BfjnOrUfmihC2XlBV8KHUqwDKd4YXEIroOMOmJTmPSLaDbPnHSDZbYUl1BNHzKd/Ne3/MVoV1YaHfPqNWpSYWOUjwmQ2p0HwzEvRqVKDHUhCChP6Du8CJ37X2zTDO/KKBpDJIY7Y2Jon2Ki1hyAIf+3X5ytfGVl0alUB5ZDfytCoN9NF/tiXFOnJVK4QXMoqm0a1rilU8UI8NRvltg+i2IrFGrHKjC5UXza6gE8O20P1f7MnLMh7ozhTiKoqt/ppfL2texPcNfHun0PDpYRHZezxTUKBYLuA5HX6yzQQ0ZJz5MLThBIoJMR0TZ6RaSE4YQCtaLvGagizCTYyF6kQxlTLY8iPnb6x+pKjbIPVtbflNu/hEl0Uh2W9LG3G+ebEzI4HalwPlH1x0RS9lXCjRlJ5N8kxnbz0HpGBHnMExhakWcyBQg7wbVZFzAvFYyDddJiqYkDC30gCHZ7wRUHn5mDYyN4A2dbCqeEmmzr7tPGQDGRes3MzuK9BtjS7MX81Q+BMkMPRHAt3sbeUrTUPOeVjFfH0HfstlrINyqO4CMUSW91fG0hszDqRci5jRqG9r6co3SsVsImDH5yO4feS/AUv8A1p/uAPzhKXu34yV53FMFsEcOtrAADkAAPIQFTBKB7o7hp5x1OMjDR1iFPZS+8wBI7NB2AcBLA4YZe6FqbhCLx743FIVuxZUt4icyw7SeGpgk3jJXoF0BUQipfhHRSUcBJXlVi9iOYquHPdJfhe2H4md4x/rQvJiv4NeNz4/ac/Bp8PqfvGROCHhH0dyYpUwifAPWV2K2NTcEHMv6T95btBPFlCL8BUmjL7W6HLUIenUCVPzkqcrm3vWB9lufP51b9E8Su40m7Q5H/wBKPrN2g3zimTlghIos80qP/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58" name="Shape 258" descr="data:image/jpeg;base64,/9j/4AAQSkZJRgABAQAAAQABAAD/2wCEAAkGBxQTEhQUExQUFRUVFxgXGBcUFxcXFxcYFxcXFxcXFxcYHCggGBwlHBQXITEhJSkrLi4uFx8zODMsNygtLisBCgoKDg0OGhAQGywkHyQsLCwsLCwsLCwsLCwsLCwsLCwsLCwsLCwsLCwsLCwsLCwsLCwsLCwsLCwsLCwsLCwsLP/AABEIALsBDQMBIgACEQEDEQH/xAAcAAACAwEBAQEAAAAAAAAAAAADBAIFBgEABwj/xAA8EAACAQIDBAcGBAUEAwAAAAABAgADEQQSIQUxQVEGE2FxgZGhIjJSscHRFEJy8AcjYpLxM4Ki4RVTsv/EABkBAAMBAQEAAAAAAAAAAAAAAAECAwQABf/EACcRAAICAgICAgEEAwAAAAAAAAABAhEDIRIxQVEEE2EUIoHwMlKh/9oADAMBAAIRAxEAPwDmKTjGMPV01ncUlwZnNr4/JSYX1EgcR6R7cKtZDMZXqtUYs2pMMz52udZKwBlEqGUbFFnchJAAJJIACi5JO4ADUnshaqifTP4ebBWjTFeqv86oLrcf6aHcByZhqewgc7rkyKCtjwxubpGJXohj8txhmseb0gf7S+YdxErHwL02KVEZG+FgQezQ75+gRVUiJpgqdSqjsqsaRzITqVJ00+feAeEz/qmu0af0qq9mK6Pfw7r1FDVmFAHXLlz1Lf1C4CeZPMCXWI/hv7Nkr/3U/qG08pt1q2hVqFu6R+6UmHcUfO9hfw9cVb4hk6teFNiS55XIGUczv5cx9Jw9BUUKoCqBYACwAHADhJIsIBKbe2SlJs5OTsizQinHaL1Hnajxaq0nJjIhUqRStUk6rRGs8mMhfG1NJUuI9XN4taJJmnCvIsROMsLWYCLGqeAi0X5JHikUqoI2tEtrqe6SXDxkhPs9FHWwzHcIOns5+YmiFCS6qOsjQG2yj/ANzgX2Sx4zR9XPdXCsjBszDbDvvMf2VhupNxrLc0ofA4A1XCjTiTwA4kw/bJiSiq2DpYp2NlQseQBJ9I8uDr8aVh2kD66TTYWilJAqCw4niTzJh6de8qpvyzG0vCMzT2dW+Af3LJnZdXkP7h95pOrU7tD6SJp23w82JxMJiHGs+Y7exJaq4B0vNNjds5XYX0mPrHNUZu2aoeydHcPpO4leIkcwEuujOwmxdTKDlprY1H5AnQKOLGxtwFiTyJk0tspFX+1C2xujmJxgY0aeZR7LMWVFvb3QWIubHhe0+r49npD2lIXdfePMbpb7Jp06NJaVJQqILBR6m/Ek6knUk3hsY4KkGxB3g6zz8+T7P4N/x4fW97MlU2oBxj/RnH5xUN9zW/4g/WV56NCo7ZWYrwHLvPGM7E2NUoO1ML7LkEEajQa35aWmXjqz0Mssbg0uzTYUF27BLimloHCYcIAP2YyomrHDijx8k+T/AATUTxM5PEypMiTBVDJs0A7xGwpAqjRWq0LUeJ1qsnYwGq8TqtC1WitUxWOkKY7EhBfnoPr++2IiuzbtJOqM7X4DQffxhUS0BeOkDwuCLsABcmbPZXR+mgBYBm5kXA7gYn0ewthmtqflwmnUysIrshkm+iDoAJWbRwaOPaUX57j5y0qRbFjSPLokuzFYrDFGtvHAwQSaLa+EuoI4SmSgx3CQcXejVGarYuKc4acs6eyqh4Q42U/IRvpn6B90PZSilNPsTZ+Wmb+8x17gNB6nzif/AIxuQl7glIWx3ykMTjuSI5cqlpMVekQbWnQtpYMmkEVA3wuJJMBRS8K9cRetX4DQQGeLdDVZ+fNqV7u3fF6JtJ4zWo3eYF2norozhawvPof8PSKeEzcXqMT/ALbIB/xPnMj0Z6P1caxCEIi2z1GBIF9wA/M3G1xpvI0v9q6O7JpYWglFCTlvdm95ixLEnlqTpM3yJLjxvZpwKpcqKI7TAubzuCrvXaye6N7cB2DmeyWW3Nj0a2puj/Eml/1DcfnHdnYdUQKoAAGlp5/C3tnrPLFQtLYfDUgihV/z2mP4enxiirrG0aWiqPOzSt0NKJMiBRpLNKogSM4xnJICccBcxeoIy9oBrRGNYhiBEXMtqyXldWpRKGTE6kQxT8Bx/ZjmKa0r7XiMrBEFWEp07kDmbTqrD4RfbHn+/WcirZpdnLYAS0BlZgzaP0zeWizJIJxgcWNYUCQrjWM+hAFWndbQOAUWtbVTY/Q/vkY3aJOcjg8G9k/Q+fzM6E+MlYJRtDskU56QVatlAsLkyvqrWc2uAvb9h9ZpeVXROOOy3W0Eatm14/SBo0WHvPfwsPnGAeUnKaaGUaZCpiOUVqOZ2uzfCvhcfW0AavMETNKZVROGenMw4QbGDkhkj89WuTBVhbWGGl5DPrrqJ6hkPsPRnCjC4anS0uBmc83bVvXTuUSxO07Tmy8H1xzk/wAveLfnvqNeVj6yW0+jiMpyOyHgfeXxB19Z5E3Juz2sX1KosDQxvWvYbh7x7OUuuuAlXsfACkuX83E8zzjj0GnRVKxsji5UukPUDcXjIitEWAh0aWR50nbbGFaEzQKmTEYQmXg6tfTSRqRSo0VsKRWYnHsrWMJR2jeC2rRzLmG8SkpVbGZpNxZoUVKJpqmOAW5ih2gDKfaGKAp3JsARfeflKDFbdNstIEf1H6D6nyjpyk9dHRxJo1rEMbnX99kImGpniy+omb2HtFioVzdhuJ3sPqZf0al4/WhJKSGG2W29SGEBh6RFSx0Nh9YwlVl1B/faJAV89Uk2GgnNIMZSemXeHj1AxChujtEwxYkhkHWcrCcvCNKE2BtA1qIYWMZYSIElNBRDDAEcyNDfs/frCmnE6L5ajD4h6j/Mb60R8c1KO+wSjTBsJ4CceuII1ozaAkHtPdSIr+JnDiovJDcWdxODU9hlXVoOptLBsTOHEAbyPEyMlFlI8kfnAbpb9DtlriMUquL00BqODuYLYBT3sw8AZU0qbHcDNj/D2kUevmFsypbwZr/NZ6eWVQdGfFG5Kz6NSxmXs9PScxG0BbfKLEYi15W/ii7hFOp3nkJ5TvpHtwxRezY7NfMC3M6eEZz3IERw1QKgUbgIbBPmfuEeOqRnyeWWIhFkBCJKmAMohJBRJgxgEXWIYqWIMRxSRJBQkTzmbxNPLUI8vGaOpKPbbhbMdAAbyU1ZfG90Ve3MRlpFeLkAdwNyfT1lHhqV+ElWrtVfMdBuA5DlH8BQJ3DTn9o/+MaNC0jlKgd6jUHwl7gq+mv+PvJ4bC2EJUwnEXBEWyU1Yw1UWgsE/wDMPhEKlW1x5iR2Zif5p7pzdoSKNnQMbpGV+HbdHabQxFkhy8KIsG0h0MsmRZN90EIRoK8SaOQpitGB/eun1gqlWMYtbiVrNf8AfGZ0+LaLJWibVJ41IoX1lDtjpVSo3UHrH+FDoD/U24eFzGi29IrHC5aSNI1aKYba9GoWCVFYpYELqdeXPvE+c4naGKxpKi+T4V9lB+onf4nuE0nRHo/1T9YzEtYjTRQDa+8Xbd2R3Glt79Gl/GjCLcnsv6ld2vk04dvidwjeDwrZdSb9n3OpjdKioHbDCoJKOLdyZmlm1UUfKKOCA4CWeAp5WHbcef8A3aeprDIkdzZbigG1WsDpee2JSsMx95te7kI1iqeYfOQHsx/AYzdcSzVryx2SPePd+/WZlMWTe24b/tNFsG+Qk7y1+4WH78YIrYmfUS5WFQwKwiyhhDqZMQaQyJCAEzQdTUQtalFr2ihK+tvMzvSqlnpqBvzD5GaLHaHvlLtLXKO36Sd0Wx9lFgtk7r+UvsNhLQuGox1Ege+zRYOlShurhFSSEJ1Fbi9kq+uoPMGUL4N6NZWa5UnLmHbuv42mxtI1aYIsQCO2cCjuCe6gywpmU2FORsnA+7f5S1oGCLJTQ4kPSMWpmHSVRBh4JhJgym250koYa4dszj8iWLDlmJ0T/cR2XjM6MJSdRRZETJ7f6QUMOSM2duKIQbH+pty/PsmX2p0rxOLbqqIKqfyUr7ubvoSP7RzBh9ldDBbNiH14U03D9TC3ktu+SnGK3I9HH8aONXlf8f3+/kqsVtTE41ilNTl4rT0AH9bHh32HZLzYXQK9mrNm/pX3fPe3hYd81NPDJTQU6ahQOCi3jLnCroBCpW6Wkdk+U1GsapCGH2BRUAZdBuANgPBbCNrgUG4W8T9Y3UYDfBdYDG4xXRheScu2DODB3Ej1+0C+CfgVPiftGzUEj10HFC2z5tQjIgKcOomdnoskhnMSumk8VhsoCAniT+/SPB+CU2o7F8HTAUef1l/sdrqf1fQTPvpLfo491ccm+g+0qiebcbL5ZO8EkneMZUHQyZxYWLZpF6d987YaGRtFTOVLNulbXwAO42MQOJekbNqvPlJubX+Qygn0WGPT2T2aygc3cDlrLxcSGF98padIiq4PPTu4fOK2VxLssaCRtEgqIjKmMVJCnJGnIipJBrw6O2DK2kCYZhAlYGET2jTJUlfeGo7x993jGNkY0VUDDiNZJpSM4wtUkG6Pd8o1ZTf2tOC63ubAcTE8nceSo19KK7S23Rw4OdrsBfIti1uBNyAg095iB2zC7U6aVHPV0AbnQCncsezONfBPB57ZnQ2tXs+Kc00vm6tbZjfid4B7TmJ4yyVdhXxkv3ZHSO7X6a18Q3VYcML3AWlmLEbtXADf2hbfERFMJ0VYkNiW13ilTtx1OZh7I7ct78wZt8PgaWHTJQQJfeRqx/Ux1PjGcFgtbmK5N6iP+ojBVBUv+lPgdmZFyooReS/MneT2nWWVLBWluaM5kiPEjJLO5MXwwHGHesBuiuJ9k98D1sMZeBWrGgSxnarWgzXAFhFXrXj9AGc86KkT62c62A6jJiFDQRElM56BMtLj8Nemo7PnKiil2UcyB5m01KJLYV2ZflOqRksdRanwuvqP+pZdFqgYVLbrr8j9pc4rBBhEtkYAUjUt+Yr6X+8olTIudxotVnSZxROmcIeBk1YcZCRZSYThosp4ys2jQ9k6XEK1E8DB9ay79RElvQy1sz+Dr5WK8JYsbkHwg8fgAxz09GG9eB/TyMCtXQd8zxuLpmlU2mi0R5MVYklSd6yVsokOB5NKsTWpJK8NhofzyNZtIqKsm1W8bsWjK9JdvvRqBACFKBgQQCTcggkg2GnDXtlNhdlV8R7VUmnTve2t27bE3Y/1MSe+bLFUFYi6hsp0JANj2cp1lncqWjSsijHS2S6M4OjRzKiAN8R1Zl4XP03XEvqlSZsNkIf4Tr+k7/Lf4S9pm8km+mZMqt8mSppcy1oppEqCyxpiWgjLNnisCYwYFxGkTQnjaWZSOPDv4TOUcbfQ6EGxHIjeDNSwmQ6R7LIq9bTbKW0N/dJ4E8uV+0cpCcd2aMTXTHhXnusmbTaLKclQFWHA8uY5jtjKY+/GDk12UcC56yc62I0sVeF62NyRNplzj9jJU1Gh7JnMdgHp7xpzm3NPlpB1aQIswuJqnhjIhi+RKH5RjNkreqneT5An6TUUxFv/ABKpUFRd2ot3i0aWThBx0x82RTaaGANIDLrDXkOMdkkeUTjQlpAiTHIASdp4SYAhOIZZFkhsnKRMAQD0BM/t+kadnG4sL9hsdfGaRjF8XQDqVbcRYxJRtD45cXZn6OI0kzUlZUzU3KNvHqOBEMlaTNyXkfWpJCpExVnuthDQ518kteVjvPLWjINFk1YSOe8SWtC9bOEY0gvLHZRuo7Ljy0lXSfSWewNesHJh6qPtES2SydFzSEbSL0xGUl4mORKDcQk4wjsUWcRLG0AykGPvAOZNoZFHSwtOp/JroGX8pOjKeasNVv68byk2p0SrUrtQJqp8JsKg+j+Fj2TTYyjuYbxLNH0BGsfGlJUxpZHHaPlaY1kYq4KsNCrAgjvB1EfpbRHObzblLD1hlrItRgNLD217A4IK915jcV0Qu38tmVeT2Y+YtEyYkn2VhlUu1RtizJv3QyVwYVWDCLV8HxXSat+DCexaiwtxP3i6zlzuPCSEm3bGS0SE8gnIRViyYyPSBhrSDLEQ5AC8KMOTF2EjapwaE4O1JhwMG1XmIM4isOIM4dpP+anfyMRsKTPNUgzVk/xqnfS9JEtTb8hHcSPrF5DUVO3MH1i5lHtpu7RxX7TNU683DYQHVGI7G+4mR6QYM0ama1lc+AbebHt3+cFWacM/ANas910XRxJs190BpJPXg+tgnNpAteNQw4lSMLXlchjVL1gYrSLOi0u+jvFviYjy0+ky2IxWRdNWNgBzY6AeZmz2Nh8lNV5AeJ4mCC3ZlyukXIWSWRpnSSE0oxsneRJnZwwii9V4q1SHrxVxJsdHGYETg9oBL/4gnkaNWzL329P+ovLiNxsscNggsY6iTSpONWEdJAtlPSrESxoYkGIlJyxEvxroz3Y1izdvAff6wMkZFpPyP4PIdYeLKZLrYjGQys4ywC1pI1pyCSIkSo5zgYHjaTFJT+YQhOdUOc8VHOTOHX4oNqC/EYGgWe0nsy9kG1BfjnOrUfmihC2XlBV8KHUqwDKd4YXEIroOMOmJTmPSLaDbPnHSDZbYUl1BNHzKd/Ne3/MVoV1YaHfPqNWpSYWOUjwmQ2p0HwzEvRqVKDHUhCChP6Du8CJ37X2zTDO/KKBpDJIY7Y2Jon2Ki1hyAIf+3X5ytfGVl0alUB5ZDfytCoN9NF/tiXFOnJVK4QXMoqm0a1rilU8UI8NRvltg+i2IrFGrHKjC5UXza6gE8O20P1f7MnLMh7ozhTiKoqt/ppfL2texPcNfHun0PDpYRHZezxTUKBYLuA5HX6yzQQ0ZJz5MLThBIoJMR0TZ6RaSE4YQCtaLvGagizCTYyF6kQxlTLY8iPnb6x+pKjbIPVtbflNu/hEl0Uh2W9LG3G+ebEzI4HalwPlH1x0RS9lXCjRlJ5N8kxnbz0HpGBHnMExhakWcyBQg7wbVZFzAvFYyDddJiqYkDC30gCHZ7wRUHn5mDYyN4A2dbCqeEmmzr7tPGQDGRes3MzuK9BtjS7MX81Q+BMkMPRHAt3sbeUrTUPOeVjFfH0HfstlrINyqO4CMUSW91fG0hszDqRci5jRqG9r6co3SsVsImDH5yO4feS/AUv8A1p/uAPzhKXu34yV53FMFsEcOtrAADkAAPIQFTBKB7o7hp5x1OMjDR1iFPZS+8wBI7NB2AcBLA4YZe6FqbhCLx743FIVuxZUt4icyw7SeGpgk3jJXoF0BUQipfhHRSUcBJXlVi9iOYquHPdJfhe2H4md4x/rQvJiv4NeNz4/ac/Bp8PqfvGROCHhH0dyYpUwifAPWV2K2NTcEHMv6T95btBPFlCL8BUmjL7W6HLUIenUCVPzkqcrm3vWB9lufP51b9E8Su40m7Q5H/wBKPrN2g3zimTlghIos80qP/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59" name="Shape 259" descr="data:image/jpeg;base64,/9j/4AAQSkZJRgABAQAAAQABAAD/2wCEAAkGBxQTEhQUExQUFRUVFxgXGBcUFxcXFxcYFxcXFxcXFxcYHCggGBwlHBQXITEhJSkrLi4uFx8zODMsNygtLisBCgoKDg0OGhAQGywkHyQsLCwsLCwsLCwsLCwsLCwsLCwsLCwsLCwsLCwsLCwsLCwsLCwsLCwsLCwsLCwsLCwsLP/AABEIALsBDQMBIgACEQEDEQH/xAAcAAACAwEBAQEAAAAAAAAAAAADBAIFBgEABwj/xAA8EAACAQIDBAcGBAUEAwAAAAABAgADEQQSIQUxQVEGE2FxgZGhIjJSscHRFEJy8AcjYpLxM4Ki4RVTsv/EABkBAAMBAQEAAAAAAAAAAAAAAAECAwQABf/EACcRAAICAgICAgEEAwAAAAAAAAABAhEDIRIxQVEEE2EUIoHwMlKh/9oADAMBAAIRAxEAPwDmKTjGMPV01ncUlwZnNr4/JSYX1EgcR6R7cKtZDMZXqtUYs2pMMz52udZKwBlEqGUbFFnchJAAJJIACi5JO4ADUnshaqifTP4ebBWjTFeqv86oLrcf6aHcByZhqewgc7rkyKCtjwxubpGJXohj8txhmseb0gf7S+YdxErHwL02KVEZG+FgQezQ75+gRVUiJpgqdSqjsqsaRzITqVJ00+feAeEz/qmu0af0qq9mK6Pfw7r1FDVmFAHXLlz1Lf1C4CeZPMCXWI/hv7Nkr/3U/qG08pt1q2hVqFu6R+6UmHcUfO9hfw9cVb4hk6teFNiS55XIGUczv5cx9Jw9BUUKoCqBYACwAHADhJIsIBKbe2SlJs5OTsizQinHaL1Hnajxaq0nJjIhUqRStUk6rRGs8mMhfG1NJUuI9XN4taJJmnCvIsROMsLWYCLGqeAi0X5JHikUqoI2tEtrqe6SXDxkhPs9FHWwzHcIOns5+YmiFCS6qOsjQG2yj/ANzgX2Sx4zR9XPdXCsjBszDbDvvMf2VhupNxrLc0ofA4A1XCjTiTwA4kw/bJiSiq2DpYp2NlQseQBJ9I8uDr8aVh2kD66TTYWilJAqCw4niTzJh6de8qpvyzG0vCMzT2dW+Af3LJnZdXkP7h95pOrU7tD6SJp23w82JxMJiHGs+Y7exJaq4B0vNNjds5XYX0mPrHNUZu2aoeydHcPpO4leIkcwEuujOwmxdTKDlprY1H5AnQKOLGxtwFiTyJk0tspFX+1C2xujmJxgY0aeZR7LMWVFvb3QWIubHhe0+r49npD2lIXdfePMbpb7Jp06NJaVJQqILBR6m/Ek6knUk3hsY4KkGxB3g6zz8+T7P4N/x4fW97MlU2oBxj/RnH5xUN9zW/4g/WV56NCo7ZWYrwHLvPGM7E2NUoO1ML7LkEEajQa35aWmXjqz0Mssbg0uzTYUF27BLimloHCYcIAP2YyomrHDijx8k+T/AATUTxM5PEypMiTBVDJs0A7xGwpAqjRWq0LUeJ1qsnYwGq8TqtC1WitUxWOkKY7EhBfnoPr++2IiuzbtJOqM7X4DQffxhUS0BeOkDwuCLsABcmbPZXR+mgBYBm5kXA7gYn0ewthmtqflwmnUysIrshkm+iDoAJWbRwaOPaUX57j5y0qRbFjSPLokuzFYrDFGtvHAwQSaLa+EuoI4SmSgx3CQcXejVGarYuKc4acs6eyqh4Q42U/IRvpn6B90PZSilNPsTZ+Wmb+8x17gNB6nzif/AIxuQl7glIWx3ykMTjuSI5cqlpMVekQbWnQtpYMmkEVA3wuJJMBRS8K9cRetX4DQQGeLdDVZ+fNqV7u3fF6JtJ4zWo3eYF2norozhawvPof8PSKeEzcXqMT/ALbIB/xPnMj0Z6P1caxCEIi2z1GBIF9wA/M3G1xpvI0v9q6O7JpYWglFCTlvdm95ixLEnlqTpM3yJLjxvZpwKpcqKI7TAubzuCrvXaye6N7cB2DmeyWW3Nj0a2puj/Eml/1DcfnHdnYdUQKoAAGlp5/C3tnrPLFQtLYfDUgihV/z2mP4enxiirrG0aWiqPOzSt0NKJMiBRpLNKogSM4xnJICccBcxeoIy9oBrRGNYhiBEXMtqyXldWpRKGTE6kQxT8Bx/ZjmKa0r7XiMrBEFWEp07kDmbTqrD4RfbHn+/WcirZpdnLYAS0BlZgzaP0zeWizJIJxgcWNYUCQrjWM+hAFWndbQOAUWtbVTY/Q/vkY3aJOcjg8G9k/Q+fzM6E+MlYJRtDskU56QVatlAsLkyvqrWc2uAvb9h9ZpeVXROOOy3W0Eatm14/SBo0WHvPfwsPnGAeUnKaaGUaZCpiOUVqOZ2uzfCvhcfW0AavMETNKZVROGenMw4QbGDkhkj89WuTBVhbWGGl5DPrrqJ6hkPsPRnCjC4anS0uBmc83bVvXTuUSxO07Tmy8H1xzk/wAveLfnvqNeVj6yW0+jiMpyOyHgfeXxB19Z5E3Juz2sX1KosDQxvWvYbh7x7OUuuuAlXsfACkuX83E8zzjj0GnRVKxsji5UukPUDcXjIitEWAh0aWR50nbbGFaEzQKmTEYQmXg6tfTSRqRSo0VsKRWYnHsrWMJR2jeC2rRzLmG8SkpVbGZpNxZoUVKJpqmOAW5ih2gDKfaGKAp3JsARfeflKDFbdNstIEf1H6D6nyjpyk9dHRxJo1rEMbnX99kImGpniy+omb2HtFioVzdhuJ3sPqZf0al4/WhJKSGG2W29SGEBh6RFSx0Nh9YwlVl1B/faJAV89Uk2GgnNIMZSemXeHj1AxChujtEwxYkhkHWcrCcvCNKE2BtA1qIYWMZYSIElNBRDDAEcyNDfs/frCmnE6L5ajD4h6j/Mb60R8c1KO+wSjTBsJ4CceuII1ozaAkHtPdSIr+JnDiovJDcWdxODU9hlXVoOptLBsTOHEAbyPEyMlFlI8kfnAbpb9DtlriMUquL00BqODuYLYBT3sw8AZU0qbHcDNj/D2kUevmFsypbwZr/NZ6eWVQdGfFG5Kz6NSxmXs9PScxG0BbfKLEYi15W/ii7hFOp3nkJ5TvpHtwxRezY7NfMC3M6eEZz3IERw1QKgUbgIbBPmfuEeOqRnyeWWIhFkBCJKmAMohJBRJgxgEXWIYqWIMRxSRJBQkTzmbxNPLUI8vGaOpKPbbhbMdAAbyU1ZfG90Ve3MRlpFeLkAdwNyfT1lHhqV+ElWrtVfMdBuA5DlH8BQJ3DTn9o/+MaNC0jlKgd6jUHwl7gq+mv+PvJ4bC2EJUwnEXBEWyU1Yw1UWgsE/wDMPhEKlW1x5iR2Zif5p7pzdoSKNnQMbpGV+HbdHabQxFkhy8KIsG0h0MsmRZN90EIRoK8SaOQpitGB/eun1gqlWMYtbiVrNf8AfGZ0+LaLJWibVJ41IoX1lDtjpVSo3UHrH+FDoD/U24eFzGi29IrHC5aSNI1aKYba9GoWCVFYpYELqdeXPvE+c4naGKxpKi+T4V9lB+onf4nuE0nRHo/1T9YzEtYjTRQDa+8Xbd2R3Glt79Gl/GjCLcnsv6ld2vk04dvidwjeDwrZdSb9n3OpjdKioHbDCoJKOLdyZmlm1UUfKKOCA4CWeAp5WHbcef8A3aeprDIkdzZbigG1WsDpee2JSsMx95te7kI1iqeYfOQHsx/AYzdcSzVryx2SPePd+/WZlMWTe24b/tNFsG+Qk7y1+4WH78YIrYmfUS5WFQwKwiyhhDqZMQaQyJCAEzQdTUQtalFr2ihK+tvMzvSqlnpqBvzD5GaLHaHvlLtLXKO36Sd0Wx9lFgtk7r+UvsNhLQuGox1Ege+zRYOlShurhFSSEJ1Fbi9kq+uoPMGUL4N6NZWa5UnLmHbuv42mxtI1aYIsQCO2cCjuCe6gywpmU2FORsnA+7f5S1oGCLJTQ4kPSMWpmHSVRBh4JhJgym250koYa4dszj8iWLDlmJ0T/cR2XjM6MJSdRRZETJ7f6QUMOSM2duKIQbH+pty/PsmX2p0rxOLbqqIKqfyUr7ubvoSP7RzBh9ldDBbNiH14U03D9TC3ktu+SnGK3I9HH8aONXlf8f3+/kqsVtTE41ilNTl4rT0AH9bHh32HZLzYXQK9mrNm/pX3fPe3hYd81NPDJTQU6ahQOCi3jLnCroBCpW6Wkdk+U1GsapCGH2BRUAZdBuANgPBbCNrgUG4W8T9Y3UYDfBdYDG4xXRheScu2DODB3Ej1+0C+CfgVPiftGzUEj10HFC2z5tQjIgKcOomdnoskhnMSumk8VhsoCAniT+/SPB+CU2o7F8HTAUef1l/sdrqf1fQTPvpLfo491ccm+g+0qiebcbL5ZO8EkneMZUHQyZxYWLZpF6d987YaGRtFTOVLNulbXwAO42MQOJekbNqvPlJubX+Qygn0WGPT2T2aygc3cDlrLxcSGF98padIiq4PPTu4fOK2VxLssaCRtEgqIjKmMVJCnJGnIipJBrw6O2DK2kCYZhAlYGET2jTJUlfeGo7x993jGNkY0VUDDiNZJpSM4wtUkG6Pd8o1ZTf2tOC63ubAcTE8nceSo19KK7S23Rw4OdrsBfIti1uBNyAg095iB2zC7U6aVHPV0AbnQCncsezONfBPB57ZnQ2tXs+Kc00vm6tbZjfid4B7TmJ4yyVdhXxkv3ZHSO7X6a18Q3VYcML3AWlmLEbtXADf2hbfERFMJ0VYkNiW13ilTtx1OZh7I7ct78wZt8PgaWHTJQQJfeRqx/Ux1PjGcFgtbmK5N6iP+ojBVBUv+lPgdmZFyooReS/MneT2nWWVLBWluaM5kiPEjJLO5MXwwHGHesBuiuJ9k98D1sMZeBWrGgSxnarWgzXAFhFXrXj9AGc86KkT62c62A6jJiFDQRElM56BMtLj8Nemo7PnKiil2UcyB5m01KJLYV2ZflOqRksdRanwuvqP+pZdFqgYVLbrr8j9pc4rBBhEtkYAUjUt+Yr6X+8olTIudxotVnSZxROmcIeBk1YcZCRZSYThosp4ys2jQ9k6XEK1E8DB9ay79RElvQy1sz+Dr5WK8JYsbkHwg8fgAxz09GG9eB/TyMCtXQd8zxuLpmlU2mi0R5MVYklSd6yVsokOB5NKsTWpJK8NhofzyNZtIqKsm1W8bsWjK9JdvvRqBACFKBgQQCTcggkg2GnDXtlNhdlV8R7VUmnTve2t27bE3Y/1MSe+bLFUFYi6hsp0JANj2cp1lncqWjSsijHS2S6M4OjRzKiAN8R1Zl4XP03XEvqlSZsNkIf4Tr+k7/Lf4S9pm8km+mZMqt8mSppcy1oppEqCyxpiWgjLNnisCYwYFxGkTQnjaWZSOPDv4TOUcbfQ6EGxHIjeDNSwmQ6R7LIq9bTbKW0N/dJ4E8uV+0cpCcd2aMTXTHhXnusmbTaLKclQFWHA8uY5jtjKY+/GDk12UcC56yc62I0sVeF62NyRNplzj9jJU1Gh7JnMdgHp7xpzm3NPlpB1aQIswuJqnhjIhi+RKH5RjNkreqneT5An6TUUxFv/ABKpUFRd2ot3i0aWThBx0x82RTaaGANIDLrDXkOMdkkeUTjQlpAiTHIASdp4SYAhOIZZFkhsnKRMAQD0BM/t+kadnG4sL9hsdfGaRjF8XQDqVbcRYxJRtD45cXZn6OI0kzUlZUzU3KNvHqOBEMlaTNyXkfWpJCpExVnuthDQ518kteVjvPLWjINFk1YSOe8SWtC9bOEY0gvLHZRuo7Ljy0lXSfSWewNesHJh6qPtES2SydFzSEbSL0xGUl4mORKDcQk4wjsUWcRLG0AykGPvAOZNoZFHSwtOp/JroGX8pOjKeasNVv68byk2p0SrUrtQJqp8JsKg+j+Fj2TTYyjuYbxLNH0BGsfGlJUxpZHHaPlaY1kYq4KsNCrAgjvB1EfpbRHObzblLD1hlrItRgNLD217A4IK915jcV0Qu38tmVeT2Y+YtEyYkn2VhlUu1RtizJv3QyVwYVWDCLV8HxXSat+DCexaiwtxP3i6zlzuPCSEm3bGS0SE8gnIRViyYyPSBhrSDLEQ5AC8KMOTF2EjapwaE4O1JhwMG1XmIM4isOIM4dpP+anfyMRsKTPNUgzVk/xqnfS9JEtTb8hHcSPrF5DUVO3MH1i5lHtpu7RxX7TNU683DYQHVGI7G+4mR6QYM0ama1lc+AbebHt3+cFWacM/ANas910XRxJs190BpJPXg+tgnNpAteNQw4lSMLXlchjVL1gYrSLOi0u+jvFviYjy0+ky2IxWRdNWNgBzY6AeZmz2Nh8lNV5AeJ4mCC3ZlyukXIWSWRpnSSE0oxsneRJnZwwii9V4q1SHrxVxJsdHGYETg9oBL/4gnkaNWzL329P+ovLiNxsscNggsY6iTSpONWEdJAtlPSrESxoYkGIlJyxEvxroz3Y1izdvAff6wMkZFpPyP4PIdYeLKZLrYjGQys4ywC1pI1pyCSIkSo5zgYHjaTFJT+YQhOdUOc8VHOTOHX4oNqC/EYGgWe0nsy9kG1BfjnOrUfmihC2XlBV8KHUqwDKd4YXEIroOMOmJTmPSLaDbPnHSDZbYUl1BNHzKd/Ne3/MVoV1YaHfPqNWpSYWOUjwmQ2p0HwzEvRqVKDHUhCChP6Du8CJ37X2zTDO/KKBpDJIY7Y2Jon2Ki1hyAIf+3X5ytfGVl0alUB5ZDfytCoN9NF/tiXFOnJVK4QXMoqm0a1rilU8UI8NRvltg+i2IrFGrHKjC5UXza6gE8O20P1f7MnLMh7ozhTiKoqt/ppfL2texPcNfHun0PDpYRHZezxTUKBYLuA5HX6yzQQ0ZJz5MLThBIoJMR0TZ6RaSE4YQCtaLvGagizCTYyF6kQxlTLY8iPnb6x+pKjbIPVtbflNu/hEl0Uh2W9LG3G+ebEzI4HalwPlH1x0RS9lXCjRlJ5N8kxnbz0HpGBHnMExhakWcyBQg7wbVZFzAvFYyDddJiqYkDC30gCHZ7wRUHn5mDYyN4A2dbCqeEmmzr7tPGQDGRes3MzuK9BtjS7MX81Q+BMkMPRHAt3sbeUrTUPOeVjFfH0HfstlrINyqO4CMUSW91fG0hszDqRci5jRqG9r6co3SsVsImDH5yO4feS/AUv8A1p/uAPzhKXu34yV53FMFsEcOtrAADkAAPIQFTBKB7o7hp5x1OMjDR1iFPZS+8wBI7NB2AcBLA4YZe6FqbhCLx743FIVuxZUt4icyw7SeGpgk3jJXoF0BUQipfhHRSUcBJXlVi9iOYquHPdJfhe2H4md4x/rQvJiv4NeNz4/ac/Bp8PqfvGROCHhH0dyYpUwifAPWV2K2NTcEHMv6T95btBPFlCL8BUmjL7W6HLUIenUCVPzkqcrm3vWB9lufP51b9E8Su40m7Q5H/wBKPrN2g3zimTlghIos80qP/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60" name="Shape 260" descr="data:image/jpeg;base64,/9j/4AAQSkZJRgABAQAAAQABAAD/2wCEAAkGBxQTEhQUExQUFRUVFxgXGBcUFxcXFxcYFxcXFxcXFxcYHCggGBwlHBQXITEhJSkrLi4uFx8zODMsNygtLisBCgoKDg0OGhAQGywkHyQsLCwsLCwsLCwsLCwsLCwsLCwsLCwsLCwsLCwsLCwsLCwsLCwsLCwsLCwsLCwsLCwsLP/AABEIALsBDQMBIgACEQEDEQH/xAAcAAACAwEBAQEAAAAAAAAAAAADBAIFBgEABwj/xAA8EAACAQIDBAcGBAUEAwAAAAABAgADEQQSIQUxQVEGE2FxgZGhIjJSscHRFEJy8AcjYpLxM4Ki4RVTsv/EABkBAAMBAQEAAAAAAAAAAAAAAAECAwQABf/EACcRAAICAgICAgEEAwAAAAAAAAABAhEDIRIxQVEEE2EUIoHwMlKh/9oADAMBAAIRAxEAPwDmKTjGMPV01ncUlwZnNr4/JSYX1EgcR6R7cKtZDMZXqtUYs2pMMz52udZKwBlEqGUbFFnchJAAJJIACi5JO4ADUnshaqifTP4ebBWjTFeqv86oLrcf6aHcByZhqewgc7rkyKCtjwxubpGJXohj8txhmseb0gf7S+YdxErHwL02KVEZG+FgQezQ75+gRVUiJpgqdSqjsqsaRzITqVJ00+feAeEz/qmu0af0qq9mK6Pfw7r1FDVmFAHXLlz1Lf1C4CeZPMCXWI/hv7Nkr/3U/qG08pt1q2hVqFu6R+6UmHcUfO9hfw9cVb4hk6teFNiS55XIGUczv5cx9Jw9BUUKoCqBYACwAHADhJIsIBKbe2SlJs5OTsizQinHaL1Hnajxaq0nJjIhUqRStUk6rRGs8mMhfG1NJUuI9XN4taJJmnCvIsROMsLWYCLGqeAi0X5JHikUqoI2tEtrqe6SXDxkhPs9FHWwzHcIOns5+YmiFCS6qOsjQG2yj/ANzgX2Sx4zR9XPdXCsjBszDbDvvMf2VhupNxrLc0ofA4A1XCjTiTwA4kw/bJiSiq2DpYp2NlQseQBJ9I8uDr8aVh2kD66TTYWilJAqCw4niTzJh6de8qpvyzG0vCMzT2dW+Af3LJnZdXkP7h95pOrU7tD6SJp23w82JxMJiHGs+Y7exJaq4B0vNNjds5XYX0mPrHNUZu2aoeydHcPpO4leIkcwEuujOwmxdTKDlprY1H5AnQKOLGxtwFiTyJk0tspFX+1C2xujmJxgY0aeZR7LMWVFvb3QWIubHhe0+r49npD2lIXdfePMbpb7Jp06NJaVJQqILBR6m/Ek6knUk3hsY4KkGxB3g6zz8+T7P4N/x4fW97MlU2oBxj/RnH5xUN9zW/4g/WV56NCo7ZWYrwHLvPGM7E2NUoO1ML7LkEEajQa35aWmXjqz0Mssbg0uzTYUF27BLimloHCYcIAP2YyomrHDijx8k+T/AATUTxM5PEypMiTBVDJs0A7xGwpAqjRWq0LUeJ1qsnYwGq8TqtC1WitUxWOkKY7EhBfnoPr++2IiuzbtJOqM7X4DQffxhUS0BeOkDwuCLsABcmbPZXR+mgBYBm5kXA7gYn0ewthmtqflwmnUysIrshkm+iDoAJWbRwaOPaUX57j5y0qRbFjSPLokuzFYrDFGtvHAwQSaLa+EuoI4SmSgx3CQcXejVGarYuKc4acs6eyqh4Q42U/IRvpn6B90PZSilNPsTZ+Wmb+8x17gNB6nzif/AIxuQl7glIWx3ykMTjuSI5cqlpMVekQbWnQtpYMmkEVA3wuJJMBRS8K9cRetX4DQQGeLdDVZ+fNqV7u3fF6JtJ4zWo3eYF2norozhawvPof8PSKeEzcXqMT/ALbIB/xPnMj0Z6P1caxCEIi2z1GBIF9wA/M3G1xpvI0v9q6O7JpYWglFCTlvdm95ixLEnlqTpM3yJLjxvZpwKpcqKI7TAubzuCrvXaye6N7cB2DmeyWW3Nj0a2puj/Eml/1DcfnHdnYdUQKoAAGlp5/C3tnrPLFQtLYfDUgihV/z2mP4enxiirrG0aWiqPOzSt0NKJMiBRpLNKogSM4xnJICccBcxeoIy9oBrRGNYhiBEXMtqyXldWpRKGTE6kQxT8Bx/ZjmKa0r7XiMrBEFWEp07kDmbTqrD4RfbHn+/WcirZpdnLYAS0BlZgzaP0zeWizJIJxgcWNYUCQrjWM+hAFWndbQOAUWtbVTY/Q/vkY3aJOcjg8G9k/Q+fzM6E+MlYJRtDskU56QVatlAsLkyvqrWc2uAvb9h9ZpeVXROOOy3W0Eatm14/SBo0WHvPfwsPnGAeUnKaaGUaZCpiOUVqOZ2uzfCvhcfW0AavMETNKZVROGenMw4QbGDkhkj89WuTBVhbWGGl5DPrrqJ6hkPsPRnCjC4anS0uBmc83bVvXTuUSxO07Tmy8H1xzk/wAveLfnvqNeVj6yW0+jiMpyOyHgfeXxB19Z5E3Juz2sX1KosDQxvWvYbh7x7OUuuuAlXsfACkuX83E8zzjj0GnRVKxsji5UukPUDcXjIitEWAh0aWR50nbbGFaEzQKmTEYQmXg6tfTSRqRSo0VsKRWYnHsrWMJR2jeC2rRzLmG8SkpVbGZpNxZoUVKJpqmOAW5ih2gDKfaGKAp3JsARfeflKDFbdNstIEf1H6D6nyjpyk9dHRxJo1rEMbnX99kImGpniy+omb2HtFioVzdhuJ3sPqZf0al4/WhJKSGG2W29SGEBh6RFSx0Nh9YwlVl1B/faJAV89Uk2GgnNIMZSemXeHj1AxChujtEwxYkhkHWcrCcvCNKE2BtA1qIYWMZYSIElNBRDDAEcyNDfs/frCmnE6L5ajD4h6j/Mb60R8c1KO+wSjTBsJ4CceuII1ozaAkHtPdSIr+JnDiovJDcWdxODU9hlXVoOptLBsTOHEAbyPEyMlFlI8kfnAbpb9DtlriMUquL00BqODuYLYBT3sw8AZU0qbHcDNj/D2kUevmFsypbwZr/NZ6eWVQdGfFG5Kz6NSxmXs9PScxG0BbfKLEYi15W/ii7hFOp3nkJ5TvpHtwxRezY7NfMC3M6eEZz3IERw1QKgUbgIbBPmfuEeOqRnyeWWIhFkBCJKmAMohJBRJgxgEXWIYqWIMRxSRJBQkTzmbxNPLUI8vGaOpKPbbhbMdAAbyU1ZfG90Ve3MRlpFeLkAdwNyfT1lHhqV+ElWrtVfMdBuA5DlH8BQJ3DTn9o/+MaNC0jlKgd6jUHwl7gq+mv+PvJ4bC2EJUwnEXBEWyU1Yw1UWgsE/wDMPhEKlW1x5iR2Zif5p7pzdoSKNnQMbpGV+HbdHabQxFkhy8KIsG0h0MsmRZN90EIRoK8SaOQpitGB/eun1gqlWMYtbiVrNf8AfGZ0+LaLJWibVJ41IoX1lDtjpVSo3UHrH+FDoD/U24eFzGi29IrHC5aSNI1aKYba9GoWCVFYpYELqdeXPvE+c4naGKxpKi+T4V9lB+onf4nuE0nRHo/1T9YzEtYjTRQDa+8Xbd2R3Glt79Gl/GjCLcnsv6ld2vk04dvidwjeDwrZdSb9n3OpjdKioHbDCoJKOLdyZmlm1UUfKKOCA4CWeAp5WHbcef8A3aeprDIkdzZbigG1WsDpee2JSsMx95te7kI1iqeYfOQHsx/AYzdcSzVryx2SPePd+/WZlMWTe24b/tNFsG+Qk7y1+4WH78YIrYmfUS5WFQwKwiyhhDqZMQaQyJCAEzQdTUQtalFr2ihK+tvMzvSqlnpqBvzD5GaLHaHvlLtLXKO36Sd0Wx9lFgtk7r+UvsNhLQuGox1Ege+zRYOlShurhFSSEJ1Fbi9kq+uoPMGUL4N6NZWa5UnLmHbuv42mxtI1aYIsQCO2cCjuCe6gywpmU2FORsnA+7f5S1oGCLJTQ4kPSMWpmHSVRBh4JhJgym250koYa4dszj8iWLDlmJ0T/cR2XjM6MJSdRRZETJ7f6QUMOSM2duKIQbH+pty/PsmX2p0rxOLbqqIKqfyUr7ubvoSP7RzBh9ldDBbNiH14U03D9TC3ktu+SnGK3I9HH8aONXlf8f3+/kqsVtTE41ilNTl4rT0AH9bHh32HZLzYXQK9mrNm/pX3fPe3hYd81NPDJTQU6ahQOCi3jLnCroBCpW6Wkdk+U1GsapCGH2BRUAZdBuANgPBbCNrgUG4W8T9Y3UYDfBdYDG4xXRheScu2DODB3Ej1+0C+CfgVPiftGzUEj10HFC2z5tQjIgKcOomdnoskhnMSumk8VhsoCAniT+/SPB+CU2o7F8HTAUef1l/sdrqf1fQTPvpLfo491ccm+g+0qiebcbL5ZO8EkneMZUHQyZxYWLZpF6d987YaGRtFTOVLNulbXwAO42MQOJekbNqvPlJubX+Qygn0WGPT2T2aygc3cDlrLxcSGF98padIiq4PPTu4fOK2VxLssaCRtEgqIjKmMVJCnJGnIipJBrw6O2DK2kCYZhAlYGET2jTJUlfeGo7x993jGNkY0VUDDiNZJpSM4wtUkG6Pd8o1ZTf2tOC63ubAcTE8nceSo19KK7S23Rw4OdrsBfIti1uBNyAg095iB2zC7U6aVHPV0AbnQCncsezONfBPB57ZnQ2tXs+Kc00vm6tbZjfid4B7TmJ4yyVdhXxkv3ZHSO7X6a18Q3VYcML3AWlmLEbtXADf2hbfERFMJ0VYkNiW13ilTtx1OZh7I7ct78wZt8PgaWHTJQQJfeRqx/Ux1PjGcFgtbmK5N6iP+ojBVBUv+lPgdmZFyooReS/MneT2nWWVLBWluaM5kiPEjJLO5MXwwHGHesBuiuJ9k98D1sMZeBWrGgSxnarWgzXAFhFXrXj9AGc86KkT62c62A6jJiFDQRElM56BMtLj8Nemo7PnKiil2UcyB5m01KJLYV2ZflOqRksdRanwuvqP+pZdFqgYVLbrr8j9pc4rBBhEtkYAUjUt+Yr6X+8olTIudxotVnSZxROmcIeBk1YcZCRZSYThosp4ys2jQ9k6XEK1E8DB9ay79RElvQy1sz+Dr5WK8JYsbkHwg8fgAxz09GG9eB/TyMCtXQd8zxuLpmlU2mi0R5MVYklSd6yVsokOB5NKsTWpJK8NhofzyNZtIqKsm1W8bsWjK9JdvvRqBACFKBgQQCTcggkg2GnDXtlNhdlV8R7VUmnTve2t27bE3Y/1MSe+bLFUFYi6hsp0JANj2cp1lncqWjSsijHS2S6M4OjRzKiAN8R1Zl4XP03XEvqlSZsNkIf4Tr+k7/Lf4S9pm8km+mZMqt8mSppcy1oppEqCyxpiWgjLNnisCYwYFxGkTQnjaWZSOPDv4TOUcbfQ6EGxHIjeDNSwmQ6R7LIq9bTbKW0N/dJ4E8uV+0cpCcd2aMTXTHhXnusmbTaLKclQFWHA8uY5jtjKY+/GDk12UcC56yc62I0sVeF62NyRNplzj9jJU1Gh7JnMdgHp7xpzm3NPlpB1aQIswuJqnhjIhi+RKH5RjNkreqneT5An6TUUxFv/ABKpUFRd2ot3i0aWThBx0x82RTaaGANIDLrDXkOMdkkeUTjQlpAiTHIASdp4SYAhOIZZFkhsnKRMAQD0BM/t+kadnG4sL9hsdfGaRjF8XQDqVbcRYxJRtD45cXZn6OI0kzUlZUzU3KNvHqOBEMlaTNyXkfWpJCpExVnuthDQ518kteVjvPLWjINFk1YSOe8SWtC9bOEY0gvLHZRuo7Ljy0lXSfSWewNesHJh6qPtES2SydFzSEbSL0xGUl4mORKDcQk4wjsUWcRLG0AykGPvAOZNoZFHSwtOp/JroGX8pOjKeasNVv68byk2p0SrUrtQJqp8JsKg+j+Fj2TTYyjuYbxLNH0BGsfGlJUxpZHHaPlaY1kYq4KsNCrAgjvB1EfpbRHObzblLD1hlrItRgNLD217A4IK915jcV0Qu38tmVeT2Y+YtEyYkn2VhlUu1RtizJv3QyVwYVWDCLV8HxXSat+DCexaiwtxP3i6zlzuPCSEm3bGS0SE8gnIRViyYyPSBhrSDLEQ5AC8KMOTF2EjapwaE4O1JhwMG1XmIM4isOIM4dpP+anfyMRsKTPNUgzVk/xqnfS9JEtTb8hHcSPrF5DUVO3MH1i5lHtpu7RxX7TNU683DYQHVGI7G+4mR6QYM0ama1lc+AbebHt3+cFWacM/ANas910XRxJs190BpJPXg+tgnNpAteNQw4lSMLXlchjVL1gYrSLOi0u+jvFviYjy0+ky2IxWRdNWNgBzY6AeZmz2Nh8lNV5AeJ4mCC3ZlyukXIWSWRpnSSE0oxsneRJnZwwii9V4q1SHrxVxJsdHGYETg9oBL/4gnkaNWzL329P+ovLiNxsscNggsY6iTSpONWEdJAtlPSrESxoYkGIlJyxEvxroz3Y1izdvAff6wMkZFpPyP4PIdYeLKZLrYjGQys4ywC1pI1pyCSIkSo5zgYHjaTFJT+YQhOdUOc8VHOTOHX4oNqC/EYGgWe0nsy9kG1BfjnOrUfmihC2XlBV8KHUqwDKd4YXEIroOMOmJTmPSLaDbPnHSDZbYUl1BNHzKd/Ne3/MVoV1YaHfPqNWpSYWOUjwmQ2p0HwzEvRqVKDHUhCChP6Du8CJ37X2zTDO/KKBpDJIY7Y2Jon2Ki1hyAIf+3X5ytfGVl0alUB5ZDfytCoN9NF/tiXFOnJVK4QXMoqm0a1rilU8UI8NRvltg+i2IrFGrHKjC5UXza6gE8O20P1f7MnLMh7ozhTiKoqt/ppfL2texPcNfHun0PDpYRHZezxTUKBYLuA5HX6yzQQ0ZJz5MLThBIoJMR0TZ6RaSE4YQCtaLvGagizCTYyF6kQxlTLY8iPnb6x+pKjbIPVtbflNu/hEl0Uh2W9LG3G+ebEzI4HalwPlH1x0RS9lXCjRlJ5N8kxnbz0HpGBHnMExhakWcyBQg7wbVZFzAvFYyDddJiqYkDC30gCHZ7wRUHn5mDYyN4A2dbCqeEmmzr7tPGQDGRes3MzuK9BtjS7MX81Q+BMkMPRHAt3sbeUrTUPOeVjFfH0HfstlrINyqO4CMUSW91fG0hszDqRci5jRqG9r6co3SsVsImDH5yO4feS/AUv8A1p/uAPzhKXu34yV53FMFsEcOtrAADkAAPIQFTBKB7o7hp5x1OMjDR1iFPZS+8wBI7NB2AcBLA4YZe6FqbhCLx743FIVuxZUt4icyw7SeGpgk3jJXoF0BUQipfhHRSUcBJXlVi9iOYquHPdJfhe2H4md4x/rQvJiv4NeNz4/ac/Bp8PqfvGROCHhH0dyYpUwifAPWV2K2NTcEHMv6T95btBPFlCL8BUmjL7W6HLUIenUCVPzkqcrm3vWB9lufP51b9E8Su40m7Q5H/wBKPrN2g3zimTlghIos80qP/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61" name="Shape 261"/>
          <p:cNvPicPr preferRelativeResize="0"/>
          <p:nvPr/>
        </p:nvPicPr>
        <p:blipFill rotWithShape="1">
          <a:blip r:embed="rId5">
            <a:alphaModFix/>
          </a:blip>
          <a:srcRect/>
          <a:stretch/>
        </p:blipFill>
        <p:spPr>
          <a:xfrm>
            <a:off x="1403648" y="3789039"/>
            <a:ext cx="1924434" cy="1368151"/>
          </a:xfrm>
          <a:prstGeom prst="rect">
            <a:avLst/>
          </a:prstGeom>
          <a:noFill/>
          <a:ln>
            <a:noFill/>
          </a:ln>
        </p:spPr>
      </p:pic>
      <p:pic>
        <p:nvPicPr>
          <p:cNvPr id="262" name="Shape 262" descr="20160223_144628.jpg"/>
          <p:cNvPicPr preferRelativeResize="0"/>
          <p:nvPr/>
        </p:nvPicPr>
        <p:blipFill rotWithShape="1">
          <a:blip r:embed="rId6">
            <a:alphaModFix/>
          </a:blip>
          <a:srcRect/>
          <a:stretch/>
        </p:blipFill>
        <p:spPr>
          <a:xfrm>
            <a:off x="4716016" y="3933055"/>
            <a:ext cx="2120235" cy="1192632"/>
          </a:xfrm>
          <a:prstGeom prst="rect">
            <a:avLst/>
          </a:prstGeom>
          <a:noFill/>
          <a:ln w="25400" cap="flat" cmpd="sng">
            <a:solidFill>
              <a:srgbClr val="FF9966"/>
            </a:solidFill>
            <a:prstDash val="solid"/>
            <a:round/>
            <a:headEnd type="none" w="med" len="med"/>
            <a:tailEnd type="none" w="med" len="med"/>
          </a:ln>
        </p:spPr>
      </p:pic>
      <p:pic>
        <p:nvPicPr>
          <p:cNvPr id="263" name="Shape 263" descr="20160223_144728.jpg"/>
          <p:cNvPicPr preferRelativeResize="0"/>
          <p:nvPr/>
        </p:nvPicPr>
        <p:blipFill rotWithShape="1">
          <a:blip r:embed="rId7">
            <a:alphaModFix/>
          </a:blip>
          <a:srcRect r="8374"/>
          <a:stretch/>
        </p:blipFill>
        <p:spPr>
          <a:xfrm rot="5400000">
            <a:off x="6821780" y="3195443"/>
            <a:ext cx="2520279" cy="1547231"/>
          </a:xfrm>
          <a:prstGeom prst="rect">
            <a:avLst/>
          </a:prstGeom>
          <a:noFill/>
          <a:ln w="9525" cap="flat" cmpd="sng">
            <a:solidFill>
              <a:srgbClr val="0070C0"/>
            </a:solidFill>
            <a:prstDash val="solid"/>
            <a:round/>
            <a:headEnd type="none" w="med" len="med"/>
            <a:tailEnd type="none" w="med" len="med"/>
          </a:ln>
        </p:spPr>
      </p:pic>
      <p:pic>
        <p:nvPicPr>
          <p:cNvPr id="264" name="Shape 264" descr="20160223_144755.jpg"/>
          <p:cNvPicPr preferRelativeResize="0"/>
          <p:nvPr/>
        </p:nvPicPr>
        <p:blipFill rotWithShape="1">
          <a:blip r:embed="rId8">
            <a:alphaModFix/>
          </a:blip>
          <a:srcRect/>
          <a:stretch/>
        </p:blipFill>
        <p:spPr>
          <a:xfrm rot="5400000">
            <a:off x="3315860" y="3749035"/>
            <a:ext cx="1792198" cy="1008112"/>
          </a:xfrm>
          <a:prstGeom prst="rect">
            <a:avLst/>
          </a:prstGeom>
          <a:noFill/>
          <a:ln w="25400" cap="flat" cmpd="sng">
            <a:solidFill>
              <a:srgbClr val="FF9966"/>
            </a:solidFill>
            <a:prstDash val="solid"/>
            <a:round/>
            <a:headEnd type="none" w="med" len="med"/>
            <a:tailEnd type="none" w="med" len="med"/>
          </a:ln>
        </p:spPr>
      </p:pic>
      <p:sp>
        <p:nvSpPr>
          <p:cNvPr id="265" name="Shape 265"/>
          <p:cNvSpPr/>
          <p:nvPr/>
        </p:nvSpPr>
        <p:spPr>
          <a:xfrm>
            <a:off x="2411759" y="5651955"/>
            <a:ext cx="4077911" cy="369332"/>
          </a:xfrm>
          <a:prstGeom prst="rect">
            <a:avLst/>
          </a:prstGeom>
          <a:noFill/>
          <a:ln>
            <a:noFill/>
          </a:ln>
        </p:spPr>
        <p:txBody>
          <a:bodyPr lIns="91425" tIns="45700" rIns="91425" bIns="45700" anchor="t" anchorCtr="0">
            <a:noAutofit/>
          </a:bodyPr>
          <a:lstStyle/>
          <a:p>
            <a:pPr marL="514350" marR="0" lvl="0" indent="-514350" algn="ctr" rtl="0">
              <a:spcBef>
                <a:spcPts val="0"/>
              </a:spcBef>
              <a:buClr>
                <a:schemeClr val="dk1"/>
              </a:buClr>
              <a:buSzPct val="25000"/>
              <a:buFont typeface="Source Sans Pro"/>
              <a:buNone/>
            </a:pPr>
            <a:r>
              <a:rPr lang="it-IT" sz="1800" i="1">
                <a:solidFill>
                  <a:schemeClr val="dk1"/>
                </a:solidFill>
                <a:latin typeface="Source Sans Pro"/>
                <a:ea typeface="Source Sans Pro"/>
                <a:cs typeface="Source Sans Pro"/>
                <a:sym typeface="Source Sans Pro"/>
              </a:rPr>
              <a:t>bilirubinemia TOTALE in mg/dl o µmol/L</a:t>
            </a:r>
          </a:p>
        </p:txBody>
      </p:sp>
      <p:sp>
        <p:nvSpPr>
          <p:cNvPr id="266" name="Shape 266"/>
          <p:cNvSpPr/>
          <p:nvPr/>
        </p:nvSpPr>
        <p:spPr>
          <a:xfrm>
            <a:off x="6660232" y="4077071"/>
            <a:ext cx="936103" cy="720080"/>
          </a:xfrm>
          <a:prstGeom prst="leftRightArrow">
            <a:avLst>
              <a:gd name="adj1" fmla="val 50000"/>
              <a:gd name="adj2" fmla="val 50000"/>
            </a:avLst>
          </a:prstGeom>
          <a:solidFill>
            <a:srgbClr val="92D050"/>
          </a:solidFill>
          <a:ln w="127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pic>
        <p:nvPicPr>
          <p:cNvPr id="267" name="Shape 267" descr="http://www.disegnidacolorareonline.com/disegni-da-scaricare-per-bambini/numero-2-due-colorato"/>
          <p:cNvPicPr preferRelativeResize="0"/>
          <p:nvPr/>
        </p:nvPicPr>
        <p:blipFill rotWithShape="1">
          <a:blip r:embed="rId9">
            <a:alphaModFix/>
          </a:blip>
          <a:srcRect/>
          <a:stretch/>
        </p:blipFill>
        <p:spPr>
          <a:xfrm>
            <a:off x="1475655" y="2997340"/>
            <a:ext cx="432047" cy="575675"/>
          </a:xfrm>
          <a:prstGeom prst="rect">
            <a:avLst/>
          </a:prstGeom>
          <a:noFill/>
          <a:ln>
            <a:noFill/>
          </a:ln>
        </p:spPr>
      </p:pic>
      <p:pic>
        <p:nvPicPr>
          <p:cNvPr id="268" name="Shape 268" descr="http://www.disegnidacolorareonline.com/disegni-da-scaricare-per-bambini/numero-1-uno-colorato"/>
          <p:cNvPicPr preferRelativeResize="0"/>
          <p:nvPr/>
        </p:nvPicPr>
        <p:blipFill rotWithShape="1">
          <a:blip r:embed="rId10">
            <a:alphaModFix/>
          </a:blip>
          <a:srcRect/>
          <a:stretch/>
        </p:blipFill>
        <p:spPr>
          <a:xfrm>
            <a:off x="179511" y="2685369"/>
            <a:ext cx="504056" cy="671622"/>
          </a:xfrm>
          <a:prstGeom prst="rect">
            <a:avLst/>
          </a:prstGeom>
          <a:noFill/>
          <a:ln>
            <a:noFill/>
          </a:ln>
        </p:spPr>
      </p:pic>
      <p:pic>
        <p:nvPicPr>
          <p:cNvPr id="269" name="Shape 269" descr="http://www.disegnidacolorareonline.com/disegni-da-scaricare-per-bambini/numero-4-quattro-colorato"/>
          <p:cNvPicPr preferRelativeResize="0"/>
          <p:nvPr/>
        </p:nvPicPr>
        <p:blipFill rotWithShape="1">
          <a:blip r:embed="rId11">
            <a:alphaModFix/>
          </a:blip>
          <a:srcRect/>
          <a:stretch/>
        </p:blipFill>
        <p:spPr>
          <a:xfrm>
            <a:off x="5004048" y="3140967"/>
            <a:ext cx="432047" cy="575675"/>
          </a:xfrm>
          <a:prstGeom prst="rect">
            <a:avLst/>
          </a:prstGeom>
          <a:noFill/>
          <a:ln>
            <a:noFill/>
          </a:ln>
        </p:spPr>
      </p:pic>
      <p:pic>
        <p:nvPicPr>
          <p:cNvPr id="270" name="Shape 270"/>
          <p:cNvPicPr preferRelativeResize="0"/>
          <p:nvPr/>
        </p:nvPicPr>
        <p:blipFill rotWithShape="1">
          <a:blip r:embed="rId12">
            <a:alphaModFix/>
          </a:blip>
          <a:srcRect/>
          <a:stretch/>
        </p:blipFill>
        <p:spPr>
          <a:xfrm>
            <a:off x="3707903" y="2636911"/>
            <a:ext cx="380414" cy="5305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5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animEffect transition="in" filter="fade">
                                      <p:cBhvr>
                                        <p:cTn id="15" dur="500"/>
                                        <p:tgtEl>
                                          <p:spTgt spid="267"/>
                                        </p:tgtEl>
                                      </p:cBhvr>
                                    </p:animEffect>
                                  </p:childTnLst>
                                </p:cTn>
                              </p:par>
                              <p:par>
                                <p:cTn id="16" presetID="10" presetClass="entr" presetSubtype="0" fill="hold" nodeType="with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500"/>
                                        <p:tgtEl>
                                          <p:spTgt spid="2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0"/>
                                        </p:tgtEl>
                                        <p:attrNameLst>
                                          <p:attrName>style.visibility</p:attrName>
                                        </p:attrNameLst>
                                      </p:cBhvr>
                                      <p:to>
                                        <p:strVal val="visible"/>
                                      </p:to>
                                    </p:set>
                                    <p:animEffect transition="in" filter="fade">
                                      <p:cBhvr>
                                        <p:cTn id="23" dur="500"/>
                                        <p:tgtEl>
                                          <p:spTgt spid="270"/>
                                        </p:tgtEl>
                                      </p:cBhvr>
                                    </p:animEffect>
                                  </p:childTnLst>
                                </p:cTn>
                              </p:par>
                              <p:par>
                                <p:cTn id="24" presetID="10" presetClass="entr" presetSubtype="0" fill="hold" nodeType="withEffect">
                                  <p:stCondLst>
                                    <p:cond delay="0"/>
                                  </p:stCondLst>
                                  <p:childTnLst>
                                    <p:set>
                                      <p:cBhvr>
                                        <p:cTn id="25" dur="1" fill="hold">
                                          <p:stCondLst>
                                            <p:cond delay="0"/>
                                          </p:stCondLst>
                                        </p:cTn>
                                        <p:tgtEl>
                                          <p:spTgt spid="264"/>
                                        </p:tgtEl>
                                        <p:attrNameLst>
                                          <p:attrName>style.visibility</p:attrName>
                                        </p:attrNameLst>
                                      </p:cBhvr>
                                      <p:to>
                                        <p:strVal val="visible"/>
                                      </p:to>
                                    </p:set>
                                    <p:animEffect transition="in" filter="fade">
                                      <p:cBhvr>
                                        <p:cTn id="26" dur="500"/>
                                        <p:tgtEl>
                                          <p:spTgt spid="264"/>
                                        </p:tgtEl>
                                      </p:cBhvr>
                                    </p:animEffect>
                                  </p:childTnLst>
                                </p:cTn>
                              </p:par>
                              <p:par>
                                <p:cTn id="27" presetID="10" presetClass="entr" presetSubtype="0" fill="hold" nodeType="withEffect">
                                  <p:stCondLst>
                                    <p:cond delay="0"/>
                                  </p:stCondLst>
                                  <p:childTnLst>
                                    <p:set>
                                      <p:cBhvr>
                                        <p:cTn id="28" dur="1" fill="hold">
                                          <p:stCondLst>
                                            <p:cond delay="0"/>
                                          </p:stCondLst>
                                        </p:cTn>
                                        <p:tgtEl>
                                          <p:spTgt spid="269"/>
                                        </p:tgtEl>
                                        <p:attrNameLst>
                                          <p:attrName>style.visibility</p:attrName>
                                        </p:attrNameLst>
                                      </p:cBhvr>
                                      <p:to>
                                        <p:strVal val="visible"/>
                                      </p:to>
                                    </p:set>
                                    <p:animEffect transition="in" filter="fade">
                                      <p:cBhvr>
                                        <p:cTn id="29" dur="500"/>
                                        <p:tgtEl>
                                          <p:spTgt spid="269"/>
                                        </p:tgtEl>
                                      </p:cBhvr>
                                    </p:animEffect>
                                  </p:childTnLst>
                                </p:cTn>
                              </p:par>
                              <p:par>
                                <p:cTn id="30" presetID="10" presetClass="entr" presetSubtype="0" fill="hold" nodeType="withEffect">
                                  <p:stCondLst>
                                    <p:cond delay="0"/>
                                  </p:stCondLst>
                                  <p:childTnLst>
                                    <p:set>
                                      <p:cBhvr>
                                        <p:cTn id="31" dur="1" fill="hold">
                                          <p:stCondLst>
                                            <p:cond delay="0"/>
                                          </p:stCondLst>
                                        </p:cTn>
                                        <p:tgtEl>
                                          <p:spTgt spid="262"/>
                                        </p:tgtEl>
                                        <p:attrNameLst>
                                          <p:attrName>style.visibility</p:attrName>
                                        </p:attrNameLst>
                                      </p:cBhvr>
                                      <p:to>
                                        <p:strVal val="visible"/>
                                      </p:to>
                                    </p:set>
                                    <p:animEffect transition="in" filter="fade">
                                      <p:cBhvr>
                                        <p:cTn id="32" dur="500"/>
                                        <p:tgtEl>
                                          <p:spTgt spid="2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3"/>
                                        </p:tgtEl>
                                        <p:attrNameLst>
                                          <p:attrName>style.visibility</p:attrName>
                                        </p:attrNameLst>
                                      </p:cBhvr>
                                      <p:to>
                                        <p:strVal val="visible"/>
                                      </p:to>
                                    </p:set>
                                    <p:animEffect transition="in" filter="fade">
                                      <p:cBhvr>
                                        <p:cTn id="37" dur="1000"/>
                                        <p:tgtEl>
                                          <p:spTgt spid="263"/>
                                        </p:tgtEl>
                                      </p:cBhvr>
                                    </p:animEffect>
                                  </p:childTnLst>
                                </p:cTn>
                              </p:par>
                              <p:par>
                                <p:cTn id="38" presetID="10" presetClass="entr" presetSubtype="0" fill="hold" nodeType="withEffect">
                                  <p:stCondLst>
                                    <p:cond delay="0"/>
                                  </p:stCondLst>
                                  <p:childTnLst>
                                    <p:set>
                                      <p:cBhvr>
                                        <p:cTn id="39" dur="1" fill="hold">
                                          <p:stCondLst>
                                            <p:cond delay="0"/>
                                          </p:stCondLst>
                                        </p:cTn>
                                        <p:tgtEl>
                                          <p:spTgt spid="266"/>
                                        </p:tgtEl>
                                        <p:attrNameLst>
                                          <p:attrName>style.visibility</p:attrName>
                                        </p:attrNameLst>
                                      </p:cBhvr>
                                      <p:to>
                                        <p:strVal val="visible"/>
                                      </p:to>
                                    </p:set>
                                    <p:animEffect transition="in" filter="fade">
                                      <p:cBhvr>
                                        <p:cTn id="40" dur="1000"/>
                                        <p:tgtEl>
                                          <p:spTgt spid="2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2"/>
                                        </p:tgtEl>
                                        <p:attrNameLst>
                                          <p:attrName>style.visibility</p:attrName>
                                        </p:attrNameLst>
                                      </p:cBhvr>
                                      <p:to>
                                        <p:strVal val="visible"/>
                                      </p:to>
                                    </p:set>
                                    <p:animEffect transition="in" filter="fade">
                                      <p:cBhvr>
                                        <p:cTn id="45" dur="1000"/>
                                        <p:tgtEl>
                                          <p:spTgt spid="252"/>
                                        </p:tgtEl>
                                      </p:cBhvr>
                                    </p:animEffect>
                                  </p:childTnLst>
                                </p:cTn>
                              </p:par>
                              <p:par>
                                <p:cTn id="46" presetID="10" presetClass="entr" presetSubtype="0" fill="hold" nodeType="withEffect">
                                  <p:stCondLst>
                                    <p:cond delay="0"/>
                                  </p:stCondLst>
                                  <p:childTnLst>
                                    <p:set>
                                      <p:cBhvr>
                                        <p:cTn id="47" dur="1" fill="hold">
                                          <p:stCondLst>
                                            <p:cond delay="0"/>
                                          </p:stCondLst>
                                        </p:cTn>
                                        <p:tgtEl>
                                          <p:spTgt spid="265"/>
                                        </p:tgtEl>
                                        <p:attrNameLst>
                                          <p:attrName>style.visibility</p:attrName>
                                        </p:attrNameLst>
                                      </p:cBhvr>
                                      <p:to>
                                        <p:strVal val="visible"/>
                                      </p:to>
                                    </p:set>
                                    <p:animEffect transition="in" filter="fade">
                                      <p:cBhvr>
                                        <p:cTn id="48"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descr="http://www.nprcomunicazione.it/wp-content/uploads/2012/03/sinant.jpg"/>
          <p:cNvPicPr preferRelativeResize="0"/>
          <p:nvPr/>
        </p:nvPicPr>
        <p:blipFill rotWithShape="1">
          <a:blip r:embed="rId3">
            <a:alphaModFix/>
          </a:blip>
          <a:srcRect/>
          <a:stretch/>
        </p:blipFill>
        <p:spPr>
          <a:xfrm>
            <a:off x="7092280" y="332656"/>
            <a:ext cx="1771606" cy="1539552"/>
          </a:xfrm>
          <a:prstGeom prst="rect">
            <a:avLst/>
          </a:prstGeom>
          <a:noFill/>
          <a:ln>
            <a:noFill/>
          </a:ln>
        </p:spPr>
      </p:pic>
      <p:sp>
        <p:nvSpPr>
          <p:cNvPr id="277" name="Shape 277"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78" name="Shape 278"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79" name="Shape 279"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80" name="Shape 280"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282" name="Shape 282"/>
          <p:cNvPicPr preferRelativeResize="0"/>
          <p:nvPr/>
        </p:nvPicPr>
        <p:blipFill rotWithShape="1">
          <a:blip r:embed="rId4">
            <a:alphaModFix/>
          </a:blip>
          <a:srcRect/>
          <a:stretch/>
        </p:blipFill>
        <p:spPr>
          <a:xfrm>
            <a:off x="2555776" y="836712"/>
            <a:ext cx="4320480" cy="1080120"/>
          </a:xfrm>
          <a:prstGeom prst="rect">
            <a:avLst/>
          </a:prstGeom>
          <a:noFill/>
          <a:ln>
            <a:noFill/>
          </a:ln>
        </p:spPr>
      </p:pic>
      <p:pic>
        <p:nvPicPr>
          <p:cNvPr id="284" name="Shape 284"/>
          <p:cNvPicPr preferRelativeResize="0"/>
          <p:nvPr/>
        </p:nvPicPr>
        <p:blipFill rotWithShape="1">
          <a:blip r:embed="rId5">
            <a:alphaModFix/>
          </a:blip>
          <a:srcRect/>
          <a:stretch/>
        </p:blipFill>
        <p:spPr>
          <a:xfrm>
            <a:off x="7020272" y="1484784"/>
            <a:ext cx="1357290" cy="167202"/>
          </a:xfrm>
          <a:prstGeom prst="rect">
            <a:avLst/>
          </a:prstGeom>
          <a:solidFill>
            <a:srgbClr val="FF0000"/>
          </a:solidFill>
          <a:ln>
            <a:noFill/>
          </a:ln>
        </p:spPr>
      </p:pic>
      <p:sp>
        <p:nvSpPr>
          <p:cNvPr id="285" name="Shape 285" descr="data:image/jpeg;base64,/9j/4AAQSkZJRgABAQAAAQABAAD/2wCEAAkGBxMSEhUTEhIVFRIWGBgYFRcXFRUXFhYYGhoaGBUaFhUYHSggGhslGxcVITEhJSkrLi4uGB8zODMtNygtLisBCgoKDg0OGhAQGi0lICUtLi8tLy0tLS0tLS0tLS0tLS0vLS0tMC0tKy8tLS0tLS0tLS0tLS0tLS0tLS0tLS0tL//AABEIALEBHAMBEQACEQEDEQH/xAAcAAEAAgMBAQEAAAAAAAAAAAAABQYDBAcCAQj/xABCEAABAwEFBAYGBwgCAwEAAAABAAIDEQQFEiExBkFRYRMicYGRsQcjMnKhwTNCUoKy0fAUJENTYnOz4ZLCNDWDFf/EABsBAQACAwEBAAAAAAAAAAAAAAACBQEDBAYH/8QAOhEAAgECAwQIBAQFBQEAAAAAAAECAxEEITEFEkFREyIyYXGRscEjM4GhFCTR8AYVUnLhNEJiwvGy/9oADAMBAAIRAxEAPwDuKAIAgCAIAgCAIAgPmIID6gCAIAgCAIAgCAIAgCAIAgCAIAgCAIAgCAIAgCAIAgCAIAgCAIAgCAIAgOdelHamSBzLNC4sJbjkcNcJJDWg7vZcT3c13YSin12baceJzme2SSCj3kjgTl4KwNxO7E7RSWWdjcRMD3Br2E9UYjTE0biCa5aj4aMRSU4t8SE43R25VBzhAEAQBAEAQBAEAQBAEAQBAEAQBAEAQBAEAQBAEAQBAEAQBAEAQHmR4aKlaqtaFKO9N2QNf9vZ/V/xK5P5nh+b8mMzkXpbsL32j9piBdCImtkI1Y5rnVqDnShbnuzrRW2z9p4ap8KM+s3krNX81qbac1pxKjG+oBG9XBtJG4rC6e0RRNFS57a8mg1ce5oJUKklGLbMN2R2ja++zZIMTaGRxwsroDqSRwAHjRUqVzlbsQmw+08s73QzuxOpiY7C0E09ppAAG8EdhUmjCZdA7mokj2sAVQHwFAfUAQBAEAQBAEAQBAEAQBAEAQBAEAQBAEAQBAEB5keGgucQGgEkk0AAzJJOgQEZY9o7JMC6K0RvANCWuBoedFJRb0NvQVORswXrC92FsjS46Dj2V1Rwks2YlRnFXaI+97wwyYRuA8Tn5UXmtrVm6yhwS+7/AGjVv2ZpuvM0NNVV7w6Vkc9oIIIqCCCDvB1BUU3F3WqNRye02YRPfG0UDXub4Ej5L6lh6vS0oVP6kn5q53p3VzNYLwlgdihkdG6lCWmhI1oeIyC2SipKzRlpMkZL5ntAHTyukwVw4qZVpXQch4LgxMIwa3Uc1ZJNWJXZCbDa4ne/XswOXMzUjpH/AOm1RsZueNtL+NjshlbTpHEMjrpicCakcgHHuXNXqdHC6OrDUulnZ6cThtptT5HmSR7nvOZc4knx3Kok953lmXkVuZRyLtsPahK12J2CWOlHA0LmnQ1G8UIPcuSa6OW9HInUrTlHdaujqN2WrpGVqCRk4jir7B1+mp3eqyZQYil0c7WsuBtrqNAQBAEAQBAEAQBAEAQBAEAQBAEAQBAEAQBAUH013g6K78DTTppWxu3dWjpHeOADsJWVqdeDinUu+BxTZ+2mKYUNA7qu510+NPit0XZlqy3tvBzSHNcQ4EEHgRmD4raRaTVmWO1X4ZnmTTEGmmX2QN3YvFbTg44qf09EjztVbs2jPdttLnhpO4rgaIEvVRMnK7zlxTSuGhkeR2FxovqGDg6eHpwfCMV9kd8eyjXY0k0Gq3Tkoq7EnZXJCzQ4Rm6rjSow0HcargrVVUtkc1SakTmzjaPL94FAN+epp+tVzmonpbaWipDqdhRmUam399i12SPCKOZKC6hqKFrm14jMjLmq/GJ7ifeWOAklUa5o58qwtiV2eNHOO6lPE/6XPiNEjrwi6zZ1n0fMPQvedHPy50ABPjUdystlQapyb4sqttTTqxiuCLSrQpggCAIAgCAIAgCAIAgCAIAgCAIAgCAIAgCA576cLGX3e14/hTMc73XB0f4ntWY6nXgpWqW5o4VZPbb7w+Bqtq1LVk+bStxEuUd3uMUVKBwaMWfKunGq8ftLF0q9TqxzV1fmeerveqSa5s2LFdc7XNeMORrmSKjfoDuVY5I1WLHJEXNIDqVBFQRUV3iopVekwGwd6EatV2eTtbh3+PFZGiWI3ZWSuVK3bIRspSV+e44XeQC9fDeevpb3Zs/mM+MUQVou8wy0JqCCWnSu45cVqxWUDqjXVWndHqqrjWKoCWvraCb9mgY15a5wdjeDRxDThaMWvbxouDG1ZQSjF2uWOApRm3KSvYrbrfKQQ6RzgdcRLq95VW7t3b+5bRSjkkvJGusGTcsVoa0gOJDa50GvHPd4FQlG+drm2E7K17HXrg2qh6JjWwlkQFG4HYwKa1qAa8d66YbUp07QlBq3LMr62zZzbmqibfPL9S2RSBwDmmoIqCraE1OKlF5MqZRcW4vU9qREIAgCAIAgCAIAgCAIAgCAIAgCAIAgCAID807UbZWy0SztfO/oXPe0RCgYGVIDaUzy36rYkXNKhCKTtmVyCXCa0B7a/JSTsbywXNLFJWrKPaQaYiQeB+GinlJNMi45WLVYLyLpGNJyc5o8SFRY7ZFKFKU6V01na98uJXYjBQjByhwLfaJcLHO+yCfAVVDhKaq16dN8ZRXm0VU3aLZX23yPtL6r0ZU5mw20YwHVqsWsSRGbQN6jTvDqeIz8guTGdheJ1YV9Zoi7dlI4cMvAAKuO0xROZXrkgchmuatiY03biXOztjVcXDpG92PDm/Du7zLejontYGdJ1AQCS2mZJO7PXkq+vVVVp8j0GF2B0Sac/sRMkRHMLmaI4vZ86C3k7r0MaiV5KXTZARjcK8Bu7VrnLggybsloMZBGm9u4/riuWrSVRWfmFJrQ6bcUhaGgGsThVvLFmKdtVp2VtOpRrKhUd4t28H/lldilGpeX+71J1eyK4IAgCAIAgCAIAgCAIAgCAIAgCAIAgCA1L1tHRxk7zkO0/wCqlAflS8G+tl4CR/4itiL2D6q8DWWSZK7PfSO935hThqYLNYD62P32fiCjifkz/tfoyFXsS8H6F0tj3PldB9R0Dj95zsAz7KrxGHqdFOFX+mSflmebeeRzN05BIORBII4EZEeK+rxqqSTTyZxbhbdmrSHwgb2kg+Y81CTu7muSsz1fUlSxnE1PkPM+C4cZokdGFWbZE2x1ZH+8fNcB2EPDNieOZ/2qepnds+gYKSThSWiy8kSC0F6fHCoQhVipwcXxRrxWR7qYWONdKDXsWmU4x1Z4y5O2OJzGNa9rmupo4EHU7itG/GecXddxhmcLALvc5dWKME1GAeFKqgoRdbGR3eMr/e5iqoxptvkXlfRjz4QBAEAQBAEAQBAEAQBAEAQBAEAQBAEBA7Vy0bGOJJ8AB81KCvJLvIzdotn5rvQetn5Su/G5bZ9p+LLvD/Kh4L0RpBRNxK3IfXO90+YU4ahaFksR9ZH77fxBYr/Kn4P0IVOxLwfoT173mBO4tcWua3oyRTSuI6jifguXY+xaE8LGrWjvOWfGyXD9czyVSs1KyIpl2wzvc5xc5xzccWZXooUYUoqEFZLRGp1GS1gu2KGvRtIrr1nGtNNSpEHJvU26poYSvkirXjMwyOLDUGmmlaZ076qir4qj0j3ZHpaGxcc6avT+6v5XIWSFzX4mgkVrl8Qq2o4NuzPRYOji6W7KdN3X1v5Em01XIepi7q6FCaNAJJNMue9YehyY6u6VF2Wby/yTQFMlyHlD7VRsDLZpA01I005dy1V4SnHdizKZaNmrW4SCQFr2ggECuIA5GoO/eKa0UMBiMLgZ3rpqT0eqt3WObFwqVFaLVuR0KN4cKg1BXq6VWFWKnB3T4oqJRcXZnpbDAQBAEAQBAEAQBAEAQBAEAQBAEAQBAVjbF2cf3h+FTpO04vvRCqrwku5n54vgUmtXKZ3+RwW2fal4v1LvDfJp/wBq9ERlVA3kpdJpO73T5hSjqYWhYbI/1jPeb5hK3y5eD9CM+y/BmS/D+8Te+7zVjsp/kqP9q9DxlRddm5s0es/sHmV2zIE1BO14q0gipFRxaS13gQQtYasR20toLIDT6xDe41J+Ap3rj2hK2Hl32X3LPY0b4yD5XfksvuVqwGtSeS8rUyPpeAk5bzZtrWWQQH1DNzNZXkOFN5pRRmk0cePpQqUZOSzSun4EouQ8ofQFhtAmNmHESuI0wmviKKs2ruuik+Y3U9TomzzyWOJ0xZeGfyVr/DMWsPPlveyv7FZjklJJciVXpTiCAIAgCAIAgCAIAgCAIAgCAIAgCAICrbWNxM5tdX5Hz+CA4VtJdM0clrkdG7o3SB4fhOAh78Q62letTtXVJN3lbJ5+ZZYSvTcIU7reStbjkv2ytErWdpJ2J1J3dh+SytTC0JmzS9dvvN8wlTsS8GRn2X4G9tAf3mb3yu7ZD/I0f7UeOqLrM2dmT1n9g813yNbNvZr6D/6Tf5XrXHQlPUw7WO9QPfb5FcG038D6otNiL8zfufsQN2+ye35LzVTU+jbN+XJ9/sfbNM50kgJ6raADhrVJRSimSw1edTE1ot9WNrfe5trUWBgt0xYwuGopTvNFOnHelZnJjq8qFCVSOq087G5Ys3N/W5aqnZZjGSf4WTfL1sSy5TyptMbSIn7TgB3Z/muST3sRFclfzNqyg+8mNmoqMc7iadw/2Sq3as7zjHkvUjEt2ycpJmG4FtPAg/hXr9j0eiwcFzV/PP0sUuKnvVX5FiVmc4QBAEAQBAEAQBAEAQBAEAQBAEAQBAVi/XZuB5/FAUDbn/1844dH/kYuqnUvScH+8zGHp2xcJ+PozkT25A8a/Bay/Jllm6+Ouo0WTFyVsFnHVec6EGm40Oh37lT4/HVKc3SjbTXjmisxWLnCbgrH287QXyveQAXGuWi9LsrLB0l3FFPtMkNmT13+6PNd7Nckb2z30R/uS/5HKEdBPU09sHerYP66+DT+ardqv4cV3+zLjYa+LN93uiJu4dTvK85U1Pomzl8H6sx3d7Up4v8AKv5qVTSK7jVs7OpWlzl6XN5ai0NS9PYpxIC2Uu1crtq50N3m0iTsI645ArnqdkltN2w7XevUk1zHmTdt/VZGz+nEe0/orjw3XqVJ99vI2TySRZLriwxMHKp7TmfNU9WLxGL3I8ZJL0IykoQcnwzLDsnHTpXcSP8AsfmvpCioqy0R567ebLCsgIAgCAIAgCAIAgCAIAgCAIAgCAIAgKxtbHhIducKd4/15ICj2l0cgfBN9FKMJ5Hca7s6Z8QEJRk4u6OXbRXQ+yP6KTUF2F257ScnD8txqtqdy4pVFUW8iQYMh2KZMlrvZ1B2nzXmdq/6h+CKTHfOf0I+25SO/W4L2Gyn+Tp+BWSWZJbMO67/AHfmrA1zJG4vo3f3Zf8AI5RRiepG7Yv+iHvn8P5qp2q+wvH2LzYa+Y/D3NGwDqDv8yqCp2j6DgFahH6+rMd1+y48XE+SlV1S7jRsvOnKXOT9jcWoszVt+eAcXj9fFbKfHwK/H59HH/kiWuxhLjQVoD8ly15qMc3xIbWb6FJc/ZknZ48Tmt4kBctWe5By5I88szctw6S0Yd2IN7sgfmuXDvosLvdzZOWci1A7gtH8PUt/HKb/ANqcvZfdo5Nou1Hd5tL3f2TLRs/EBCCPrEk9xw/Je5KgkkAQBAEAQBAEAQBAEAQBAEAQBAEAQBAaV8WHponM+tq08HDT8u9AcXvolpc1wo4Egg6gjIgoDwxkdvhFmtJwyN+gm3tP2XcQchzy3gFZTsbaVV03dELbrsks7ujlbRwH3XDi07wt6aehbQnGavEkLsZ6vvK8xtf/AFP0RT49fG+iNa03FPK974ujLRQkOcQdOyh04q12btuhRoQo1E7rLJZa+JwOFzQ2evRsb3GTJpbkdc6g0oO9epvzNU43WROXHaQLO6R2QxSPPIVLisrQ1zXWseL1u82qJssWIlrMYaG1JY7DXIbxUHxVftCh0kVNPT3LDZ2L/DylFq6fsR1ts77K1rZmlri2rRnmqCpQmpZnusHtbDvD2i3dcLftGvdgpGO/zWqr2jt2YrYZfX1NpaywPpsD5KPaOqxwBrlmcwAeNAVLe3YtvQq8fWhTqUt56Nu3G2WZYbgs5YyWR3Cg7f0Wqmx81UqU6S53f78zRjcXTqx6nA3NnocUwP2QT8h5rXtKpu0Gubt7lRHUsLrBGXYy3rcalWX8M4GGLoTddb0U0krtd708UVO1cZUoyjGk7PV6fTX6ni87YyyxY3e04hrAMyTvIB4Cp7ua9D+Gw9BuNCCjztxOKFWtUW9Vlfkfbukk9u7LYzAczZZgC0E5uocngk1OTqVJNChM97QekSawwsfarA4Pc8so2ZuE0FcTSW1pyIy4lZSuYbsZbg9LN22mgfKbNJ9mcBje6UEs8SDySzFy8xSBwDmkOacwQQQRyIWDJ6QBAEAQBAEAQBAEAQBAEAQBAEAQFA9JWzDpGm0wNq9o9a0auaPrgbyBqN47MwOb2ZqAsUVrbLGIrSMbB7L/AK7Ow/rv0WU2tCdOpKDvEwtugxN6rhIypIcOHMcVRbWo1JVOlSyt5EcTPpJb1uBu3W3qydg8iqaL60fE5jljW5BfVHqaSz3b/wCDIP6ZfIrPA1S7aLf6NjQw/wBkfhatGI+WI9tkd6aH1msw3iOQ+Lm0/CVSYnVF9stdWfivcqliFGN7FWT7TPd4JWoQRrXeSZJTXf8AM0Wyp2YnFs+TliK0m+Puyy3dL6kt4yFx7mtDfNy5q0uoo99/39zl2svzEX/x9W/0RMTdSzNG97q92vyaqWHxMZJ/0q37+5xPKFiU2Ss/Ve/iQ0dwqfP4Lh2xU68Yd1/P/wANaZM2yZkLDJKaNGg3uPADeV7bY0XhsBCna0ndv6v1tYoMTDpcQ5vRZL9+JQLZbrVa5nTMsz5mMaQA2mGMVHHVx47+7LsMmlDbIXvDetDNua4Fjq8uPcgK7tXe8kk3RySOkbFVrcRrQmmOngB91bYZI1zjchS1ruSnkyGaNy6L0tVjOKyWiSLfha7qH3o3Vae8KLgZVTmdBuL012iOjbbZmyt/mQ9R/fG4lrj2Fqg4GxSTOkbPekK7rZRsVoa2Q/w5fVyV4AOycfdJUbEi0rACAIAgCAIAgCAIAgCAIAgCAICgbXbFZmeyt1zfEPi6Mf8AXw4ICmsCA2rPM5vsmnl4IDbjtQFcgK600XBX2dRqveSs+79CLimUW1bOSs9mkjeLde9p+VV6SGLpy1yOd0pI37BGW2SRrgQaSZEEHTgV1RaayOaWUi0ejw9aL+z8gtVfsGF2mQnpbmrbGN+zA34vk/IKixXb+h6PZcfgt9/siEs4o1vYPJVstWe6w6tSgu5ehqXX9Y8T+vNbKvBFfsvNTlzf79Sw3c2rQBqTl26LhqvrHJtN3r+CRcLbckspY1oDY2NpicaDgctTkAuXZmBryUpzju7z4/prxKqtiaccr38DfZaI7JEI2HpHiuegqTXP/XirmjsyhTq9M1eXN8PBcPXvK2riJT7kVC9Z5rVKGir5HHCxo57mjQDnyqVYGg6psjcDbFAI8jI44pXD6zzw/pAyHZXeUBi2t2WhtsD2ljRMR6t/skOGbesBUCooTwKA/NF+XHarG/DaoXxuJyLhVrzvwyCrXccitqaMEeCsix7bKQs3IuJmEwOoWbmtw5Hl9nY5LJi7RN3HtZeFhoLPaX9GP4b/AFkVOAa6uEe6QoOBJVDodw+m8ZNt1lLTvkgOJvaYnZtHY5xUHFmxSR0m4NqrHbR+7WmOQ6llcMg7Y3UcO8KJkmUAQBAEAQBAEAQBAEAQBAEBAX/stFaKvb6uX7QGTvfbv7de3RAUG87qls7wyVtCa4SDUOApUtPePEIDUkOSA0pXkaGiAxm8njI4XDg4VCym1oGrm1d20DYSC2ENIFBgIAA4BpFFs6epa1zW6UHwPl4Ostul6SVk3SYQ2rS0CgrTKvMrTNb7uzqo150Y7kNCYsGyVmkpTpO91PILT+GgWf8APcUlZbvl/km7t9Hlkj0ZX3nyO+BNFJ0YPNo5YbTxUI7sJWXcl62uWKG5YYGjA0NpoGtDRx3cyVsUUtEclSrOpJym233kXeUm7csmsrb7LJO/BE0ucfADi47ggLnsxswyyjGaPncKOfuaPss4DnqfgALAgCAw2uyslYWSsa9jhRzXtDmkcC05FAc52l9Ddkmq6yPNlk1w5yQn7hNW/dNBwUlJg5PtNsLbrDV00JdEP4sVZI6cXEDEwc3ABSTTMFbBUgeg5DFjIychZuRcDJ0gOoWbkN1rQ8OswJBaaEZg6EHcQdxTdTCk0Wq4/SLedjoBP08Y+pODJ4SVDx/yI5LW4E1M6LcHprsklG2uGSzO3uFZYvFoxj/j3qO6ydzot1XvBaWY7PNHKzix4dTkaaHkVEybqAIAgCAIAgCAIAgCAIDj/p+JDrE4EggWihBoRnBoR2rMdTvwWe8n3e5SrhvyV1WyHGAAQTk7WmZGq2KCZtqYOEuzkTMsoL8A9qgNONWh3kVmGHqThvxWWf2bXsU8qsIzcG9DUl47jmOY5LU4taompJ6MwlYMktccNTVAdJuGDRAWSEIDzbGOdk0VQEeLhxmsjsuDfmSgJay2VkTcMbQ0ct/adSe1AZkAQBAEAQBAU3ab0Z2C2Vd0fQTHPpIaMJPFzKYHdpFeaym0Dk+03omt1lq6EC1RDfEKSgc4SST90uPJTUjBQnsLSWuBa4GjmkEOB4EHMFZB8qsg9NelzDRmZOs3IOB6OF2oWcmRs0IGPieJIZHxyDR8b3MeOxzSCsONzKnYu1xelu8bNRs2C1Rj+YMElOUjB8XNJWtwJqaZ0a4PS/d9oo2VzrLId0o6leUratA5uwqLTJXL/FK17Q5rg5rgC1wIIIOYII1CwZPaAIAgCAIAgCAIDlnp4u6SSGCZjC5kXS9I4aMDzFhJ7S2ilE7cFNJtPickuWShPNv/AGK3RLEskEwdamEGtRH/AImg/Gq78A/gJd8v/uR5PFr40/FmS+3fu1n96P8AxuXNtT5MfH2ZY7CS/Fvw/wC0TSid1n9o/C1ee6SSSsz30cFhqlSpvU4vNcF/Sjeu22PbJQOoMsqDgeXYsTr1FC6ZxYvZ2FjCpKMFlu214vxOk7I2mR0xa5xLQWimX2SSqyjjcRPEUYObs737yhr0KcYSaRewF6cqT6gCAIAgCAIAgCAIAgCAhNotk7HbhS0wNe6lA8VbI33ZG0cByrRZTsDlO0voVmZV9hmErf5UpDJPuyAYXHtDe1SUgcyvO7ZrM/o7RE+KT7L2ltebTo4cxUKVzBqrIPoKCx7bKUuRcTK2fipXIOAdG13JLJmM0dx9AtrebJNC5xLIpfV/0te2paOWIOP3lqmrM2QldHTlAmEAQBAEAQBAEBVvSgK3Va/7YPg5pWUbaHzEcEuSIEjL65HxUcVlQm1yfoWVf5UvAmr7s4hZFNHUSl7gTUkEACnVOQ7lo/h7FVam9Sk+rFK31bv3nnJxVj1ajiha12Ya2Et5EhwJqvQYqEZ0mpIlg6s6VXfg7PP2ItspAkO/pKd1Q3yXlpxW9Y+h4TE1Hh5VXnJtffdRYLus7TG59OsKCvaSFXVqjVSMODuaNozl0sop5ZZHWNl7nYystXYi7SowjKmQpXeU2LQhWhHES1i2ly/9zPPY2tJPcWjLIvRFcEAQBAEAQBAEAQBAEAQBAEBq3ldsNoYY54mSxnVr2hw7aHfzQHMtpfQtDJV9hlMLv5clZIjyDvbZ29bsUlIHKdo9k7ZYD+8wOazdK3rxHh6wZCvB1DyU07mCEWQEB9DkMWP0R6FLpdBdwkeKOtDzLQ7mUDI+4taHffWuTuzKVi/qJkIAgCAIAgPhKAwyWim5AVzbVzrRYrRAwdeSNzW1yFdRnu0WbEqc92SbOO3ZcVoikLXxOGGUmtOqRUGodvHYs149JRnBatNeaLCriKbpOz1TNvapw6GNpFCHuNOVOK5tgYOrQqVHUVrpcVzKKehkuyyslox7i0dFEatAJqA6mXBegxLtTZro9vzIB7fpQAcpXVyzADhWo3Ly0+35n0HCWWD+sf8AqWy6bHIbK54Y4tc5tCBkc3A076BV1ahUdSNRLqpPPy/yc+0asPxMoXzy9DsFzu9WOqRmcjkfBdWw6E6ODjGas7vXxPO4pp1MnckFbnOEAQBAEAQBAEAQBAEAQBAEB4dKAgMEluaNxWbGLmpPfDKEFtQciNxCWFznO1Ox92Wiro2Ossp+tCB0ZP8AVCerT3cJ5qSuY3jlt8bLzQE0pMzc6MGvew5g9lRzUxvIk9h9i3Wydv7QHRWYEGSoIfIPsMGorvdlQaZrDM3R+loGtDQGABoADQBQADIADgtRkyIAgCAIAgCAID4WjggMbrM06gIDC67Yzq0LNzFjUtmzdllGGWBj21rRzQ4A8RUarMZyjow4p6nqy7P2eNoayJrWjQAZBJTlJ3bMKKWhnZdUIdiEbcVKYqCtOFdaKPeT3nu7t8uXA2GWdo0aAhgyAID6gCAIAgCAIAgCAIAgCAIAgCA+FoQHgwtO4IDG6xMOrQs3B4N2xfYCXZiwF2Q/y2+CXYsZo7OxujWjsAWDJlQBAEAQBAEAQBAEAQBAEAQBAEAQBAEAQBAEAQBAEAQBAEAQBAEAQBAEAQBAEAQBAEB//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86" name="Shape 286" descr="data:image/jpeg;base64,/9j/4AAQSkZJRgABAQAAAQABAAD/2wCEAAkGBxMSEhUTEhIVFRIWGBgYFRcXFRUXFhYYGhoaGBUaFhUYHSggGhslGxcVITEhJSkrLi4uGB8zODMtNygtLisBCgoKDg0OGhAQGi0lICUtLi8tLy0tLS0tLS0tLS0tLS0vLS0tMC0tKy8tLS0tLS0tLS0tLS0tLS0tLS0tLS0tL//AABEIALEBHAMBEQACEQEDEQH/xAAcAAEAAgMBAQEAAAAAAAAAAAAABQYDBAcCAQj/xABCEAABAwEFBAYGBwgCAwEAAAABAAIDEQQFEiExBkFRYRMicYGRsQcjMnKhwTNCUoKy0fAUJENTYnOz4ZLCNDWDFf/EABsBAQACAwEBAAAAAAAAAAAAAAACBQEDBAYH/8QAOhEAAgECAwQIBAQFBQEAAAAAAAECAxEEITEFEkFREyIyYXGRscEjM4GhFCTR8AYVUnLhNEJiwvGy/9oADAMBAAIRAxEAPwDuKAIAgCAIAgCAIAgPmIID6gCAIAgCAIAgCAIAgCAIAgCAIAgCAIAgCAIAgCAIAgCAIAgCAIAgCAIAgOdelHamSBzLNC4sJbjkcNcJJDWg7vZcT3c13YSin12baceJzme2SSCj3kjgTl4KwNxO7E7RSWWdjcRMD3Br2E9UYjTE0biCa5aj4aMRSU4t8SE43R25VBzhAEAQBAEAQBAEAQBAEAQBAEAQBAEAQBAEAQBAEAQBAEAQBAEAQHmR4aKlaqtaFKO9N2QNf9vZ/V/xK5P5nh+b8mMzkXpbsL32j9piBdCImtkI1Y5rnVqDnShbnuzrRW2z9p4ap8KM+s3krNX81qbac1pxKjG+oBG9XBtJG4rC6e0RRNFS57a8mg1ce5oJUKklGLbMN2R2ja++zZIMTaGRxwsroDqSRwAHjRUqVzlbsQmw+08s73QzuxOpiY7C0E09ppAAG8EdhUmjCZdA7mokj2sAVQHwFAfUAQBAEAQBAEAQBAEAQBAEAQBAEAQBAEAQBAEB5keGgucQGgEkk0AAzJJOgQEZY9o7JMC6K0RvANCWuBoedFJRb0NvQVORswXrC92FsjS46Dj2V1Rwks2YlRnFXaI+97wwyYRuA8Tn5UXmtrVm6yhwS+7/AGjVv2ZpuvM0NNVV7w6Vkc9oIIIqCCCDvB1BUU3F3WqNRye02YRPfG0UDXub4Ej5L6lh6vS0oVP6kn5q53p3VzNYLwlgdihkdG6lCWmhI1oeIyC2SipKzRlpMkZL5ntAHTyukwVw4qZVpXQch4LgxMIwa3Uc1ZJNWJXZCbDa4ne/XswOXMzUjpH/AOm1RsZueNtL+NjshlbTpHEMjrpicCakcgHHuXNXqdHC6OrDUulnZ6cThtptT5HmSR7nvOZc4knx3Kok953lmXkVuZRyLtsPahK12J2CWOlHA0LmnQ1G8UIPcuSa6OW9HInUrTlHdaujqN2WrpGVqCRk4jir7B1+mp3eqyZQYil0c7WsuBtrqNAQBAEAQBAEAQBAEAQBAEAQBAEAQBAEAQBAUH013g6K78DTTppWxu3dWjpHeOADsJWVqdeDinUu+BxTZ+2mKYUNA7qu510+NPit0XZlqy3tvBzSHNcQ4EEHgRmD4raRaTVmWO1X4ZnmTTEGmmX2QN3YvFbTg44qf09EjztVbs2jPdttLnhpO4rgaIEvVRMnK7zlxTSuGhkeR2FxovqGDg6eHpwfCMV9kd8eyjXY0k0Gq3Tkoq7EnZXJCzQ4Rm6rjSow0HcargrVVUtkc1SakTmzjaPL94FAN+epp+tVzmonpbaWipDqdhRmUam399i12SPCKOZKC6hqKFrm14jMjLmq/GJ7ifeWOAklUa5o58qwtiV2eNHOO6lPE/6XPiNEjrwi6zZ1n0fMPQvedHPy50ABPjUdystlQapyb4sqttTTqxiuCLSrQpggCAIAgCAIAgCAIAgCAIAgCAIAgCAIAgCA576cLGX3e14/hTMc73XB0f4ntWY6nXgpWqW5o4VZPbb7w+Bqtq1LVk+bStxEuUd3uMUVKBwaMWfKunGq8ftLF0q9TqxzV1fmeerveqSa5s2LFdc7XNeMORrmSKjfoDuVY5I1WLHJEXNIDqVBFQRUV3iopVekwGwd6EatV2eTtbh3+PFZGiWI3ZWSuVK3bIRspSV+e44XeQC9fDeevpb3Zs/mM+MUQVou8wy0JqCCWnSu45cVqxWUDqjXVWndHqqrjWKoCWvraCb9mgY15a5wdjeDRxDThaMWvbxouDG1ZQSjF2uWOApRm3KSvYrbrfKQQ6RzgdcRLq95VW7t3b+5bRSjkkvJGusGTcsVoa0gOJDa50GvHPd4FQlG+drm2E7K17HXrg2qh6JjWwlkQFG4HYwKa1qAa8d66YbUp07QlBq3LMr62zZzbmqibfPL9S2RSBwDmmoIqCraE1OKlF5MqZRcW4vU9qREIAgCAIAgCAIAgCAIAgCAIAgCAIAgCAID807UbZWy0SztfO/oXPe0RCgYGVIDaUzy36rYkXNKhCKTtmVyCXCa0B7a/JSTsbywXNLFJWrKPaQaYiQeB+GinlJNMi45WLVYLyLpGNJyc5o8SFRY7ZFKFKU6V01na98uJXYjBQjByhwLfaJcLHO+yCfAVVDhKaq16dN8ZRXm0VU3aLZX23yPtL6r0ZU5mw20YwHVqsWsSRGbQN6jTvDqeIz8guTGdheJ1YV9Zoi7dlI4cMvAAKuO0xROZXrkgchmuatiY03biXOztjVcXDpG92PDm/Du7zLejontYGdJ1AQCS2mZJO7PXkq+vVVVp8j0GF2B0Sac/sRMkRHMLmaI4vZ86C3k7r0MaiV5KXTZARjcK8Bu7VrnLggybsloMZBGm9u4/riuWrSVRWfmFJrQ6bcUhaGgGsThVvLFmKdtVp2VtOpRrKhUd4t28H/lldilGpeX+71J1eyK4IAgCAIAgCAIAgCAIAgCAIAgCAIAgCA1L1tHRxk7zkO0/wCqlAflS8G+tl4CR/4itiL2D6q8DWWSZK7PfSO935hThqYLNYD62P32fiCjifkz/tfoyFXsS8H6F0tj3PldB9R0Dj95zsAz7KrxGHqdFOFX+mSflmebeeRzN05BIORBII4EZEeK+rxqqSTTyZxbhbdmrSHwgb2kg+Y81CTu7muSsz1fUlSxnE1PkPM+C4cZokdGFWbZE2x1ZH+8fNcB2EPDNieOZ/2qepnds+gYKSThSWiy8kSC0F6fHCoQhVipwcXxRrxWR7qYWONdKDXsWmU4x1Z4y5O2OJzGNa9rmupo4EHU7itG/GecXddxhmcLALvc5dWKME1GAeFKqgoRdbGR3eMr/e5iqoxptvkXlfRjz4QBAEAQBAEAQBAEAQBAEAQBAEAQBAEBA7Vy0bGOJJ8AB81KCvJLvIzdotn5rvQetn5Su/G5bZ9p+LLvD/Kh4L0RpBRNxK3IfXO90+YU4ahaFksR9ZH77fxBYr/Kn4P0IVOxLwfoT173mBO4tcWua3oyRTSuI6jifguXY+xaE8LGrWjvOWfGyXD9czyVSs1KyIpl2wzvc5xc5xzccWZXooUYUoqEFZLRGp1GS1gu2KGvRtIrr1nGtNNSpEHJvU26poYSvkirXjMwyOLDUGmmlaZ076qir4qj0j3ZHpaGxcc6avT+6v5XIWSFzX4mgkVrl8Qq2o4NuzPRYOji6W7KdN3X1v5Em01XIepi7q6FCaNAJJNMue9YehyY6u6VF2Wby/yTQFMlyHlD7VRsDLZpA01I005dy1V4SnHdizKZaNmrW4SCQFr2ggECuIA5GoO/eKa0UMBiMLgZ3rpqT0eqt3WObFwqVFaLVuR0KN4cKg1BXq6VWFWKnB3T4oqJRcXZnpbDAQBAEAQBAEAQBAEAQBAEAQBAEAQBAVjbF2cf3h+FTpO04vvRCqrwku5n54vgUmtXKZ3+RwW2fal4v1LvDfJp/wBq9ERlVA3kpdJpO73T5hSjqYWhYbI/1jPeb5hK3y5eD9CM+y/BmS/D+8Te+7zVjsp/kqP9q9DxlRddm5s0es/sHmV2zIE1BO14q0gipFRxaS13gQQtYasR20toLIDT6xDe41J+Ap3rj2hK2Hl32X3LPY0b4yD5XfksvuVqwGtSeS8rUyPpeAk5bzZtrWWQQH1DNzNZXkOFN5pRRmk0cePpQqUZOSzSun4EouQ8ofQFhtAmNmHESuI0wmviKKs2ruuik+Y3U9TomzzyWOJ0xZeGfyVr/DMWsPPlveyv7FZjklJJciVXpTiCAIAgCAIAgCAIAgCAIAgCAIAgCAICrbWNxM5tdX5Hz+CA4VtJdM0clrkdG7o3SB4fhOAh78Q62letTtXVJN3lbJ5+ZZYSvTcIU7reStbjkv2ytErWdpJ2J1J3dh+SytTC0JmzS9dvvN8wlTsS8GRn2X4G9tAf3mb3yu7ZD/I0f7UeOqLrM2dmT1n9g813yNbNvZr6D/6Tf5XrXHQlPUw7WO9QPfb5FcG038D6otNiL8zfufsQN2+ye35LzVTU+jbN+XJ9/sfbNM50kgJ6raADhrVJRSimSw1edTE1ot9WNrfe5trUWBgt0xYwuGopTvNFOnHelZnJjq8qFCVSOq087G5Ys3N/W5aqnZZjGSf4WTfL1sSy5TyptMbSIn7TgB3Z/muST3sRFclfzNqyg+8mNmoqMc7iadw/2Sq3as7zjHkvUjEt2ycpJmG4FtPAg/hXr9j0eiwcFzV/PP0sUuKnvVX5FiVmc4QBAEAQBAEAQBAEAQBAEAQBAEAQBAVi/XZuB5/FAUDbn/1844dH/kYuqnUvScH+8zGHp2xcJ+PozkT25A8a/Bay/Jllm6+Ouo0WTFyVsFnHVec6EGm40Oh37lT4/HVKc3SjbTXjmisxWLnCbgrH287QXyveQAXGuWi9LsrLB0l3FFPtMkNmT13+6PNd7Nckb2z30R/uS/5HKEdBPU09sHerYP66+DT+ardqv4cV3+zLjYa+LN93uiJu4dTvK85U1Pomzl8H6sx3d7Up4v8AKv5qVTSK7jVs7OpWlzl6XN5ai0NS9PYpxIC2Uu1crtq50N3m0iTsI645ArnqdkltN2w7XevUk1zHmTdt/VZGz+nEe0/orjw3XqVJ99vI2TySRZLriwxMHKp7TmfNU9WLxGL3I8ZJL0IykoQcnwzLDsnHTpXcSP8AsfmvpCioqy0R567ebLCsgIAgCAIAgCAIAgCAIAgCAIAgCAIAgKxtbHhIducKd4/15ICj2l0cgfBN9FKMJ5Hca7s6Z8QEJRk4u6OXbRXQ+yP6KTUF2F257ScnD8txqtqdy4pVFUW8iQYMh2KZMlrvZ1B2nzXmdq/6h+CKTHfOf0I+25SO/W4L2Gyn+Tp+BWSWZJbMO67/AHfmrA1zJG4vo3f3Zf8AI5RRiepG7Yv+iHvn8P5qp2q+wvH2LzYa+Y/D3NGwDqDv8yqCp2j6DgFahH6+rMd1+y48XE+SlV1S7jRsvOnKXOT9jcWoszVt+eAcXj9fFbKfHwK/H59HH/kiWuxhLjQVoD8ly15qMc3xIbWb6FJc/ZknZ48Tmt4kBctWe5By5I88szctw6S0Yd2IN7sgfmuXDvosLvdzZOWci1A7gtH8PUt/HKb/ANqcvZfdo5Nou1Hd5tL3f2TLRs/EBCCPrEk9xw/Je5KgkkAQBAEAQBAEAQBAEAQBAEAQBAEAQBAaV8WHponM+tq08HDT8u9AcXvolpc1wo4Egg6gjIgoDwxkdvhFmtJwyN+gm3tP2XcQchzy3gFZTsbaVV03dELbrsks7ujlbRwH3XDi07wt6aehbQnGavEkLsZ6vvK8xtf/AFP0RT49fG+iNa03FPK974ujLRQkOcQdOyh04q12btuhRoQo1E7rLJZa+JwOFzQ2evRsb3GTJpbkdc6g0oO9epvzNU43WROXHaQLO6R2QxSPPIVLisrQ1zXWseL1u82qJssWIlrMYaG1JY7DXIbxUHxVftCh0kVNPT3LDZ2L/DylFq6fsR1ts77K1rZmlri2rRnmqCpQmpZnusHtbDvD2i3dcLftGvdgpGO/zWqr2jt2YrYZfX1NpaywPpsD5KPaOqxwBrlmcwAeNAVLe3YtvQq8fWhTqUt56Nu3G2WZYbgs5YyWR3Cg7f0Wqmx81UqU6S53f78zRjcXTqx6nA3NnocUwP2QT8h5rXtKpu0Gubt7lRHUsLrBGXYy3rcalWX8M4GGLoTddb0U0krtd708UVO1cZUoyjGk7PV6fTX6ni87YyyxY3e04hrAMyTvIB4Cp7ua9D+Gw9BuNCCjztxOKFWtUW9Vlfkfbukk9u7LYzAczZZgC0E5uocngk1OTqVJNChM97QekSawwsfarA4Pc8so2ZuE0FcTSW1pyIy4lZSuYbsZbg9LN22mgfKbNJ9mcBje6UEs8SDySzFy8xSBwDmkOacwQQQRyIWDJ6QBAEAQBAEAQBAEAQBAEAQBAEAQFA9JWzDpGm0wNq9o9a0auaPrgbyBqN47MwOb2ZqAsUVrbLGIrSMbB7L/AK7Ow/rv0WU2tCdOpKDvEwtugxN6rhIypIcOHMcVRbWo1JVOlSyt5EcTPpJb1uBu3W3qydg8iqaL60fE5jljW5BfVHqaSz3b/wCDIP6ZfIrPA1S7aLf6NjQw/wBkfhatGI+WI9tkd6aH1msw3iOQ+Lm0/CVSYnVF9stdWfivcqliFGN7FWT7TPd4JWoQRrXeSZJTXf8AM0Wyp2YnFs+TliK0m+Puyy3dL6kt4yFx7mtDfNy5q0uoo99/39zl2svzEX/x9W/0RMTdSzNG97q92vyaqWHxMZJ/0q37+5xPKFiU2Ss/Ve/iQ0dwqfP4Lh2xU68Yd1/P/wANaZM2yZkLDJKaNGg3uPADeV7bY0XhsBCna0ndv6v1tYoMTDpcQ5vRZL9+JQLZbrVa5nTMsz5mMaQA2mGMVHHVx47+7LsMmlDbIXvDetDNua4Fjq8uPcgK7tXe8kk3RySOkbFVrcRrQmmOngB91bYZI1zjchS1ruSnkyGaNy6L0tVjOKyWiSLfha7qH3o3Vae8KLgZVTmdBuL012iOjbbZmyt/mQ9R/fG4lrj2Fqg4GxSTOkbPekK7rZRsVoa2Q/w5fVyV4AOycfdJUbEi0rACAIAgCAIAgCAIAgCAIAgCAICgbXbFZmeyt1zfEPi6Mf8AXw4ICmsCA2rPM5vsmnl4IDbjtQFcgK600XBX2dRqveSs+79CLimUW1bOSs9mkjeLde9p+VV6SGLpy1yOd0pI37BGW2SRrgQaSZEEHTgV1RaayOaWUi0ejw9aL+z8gtVfsGF2mQnpbmrbGN+zA34vk/IKixXb+h6PZcfgt9/siEs4o1vYPJVstWe6w6tSgu5ehqXX9Y8T+vNbKvBFfsvNTlzf79Sw3c2rQBqTl26LhqvrHJtN3r+CRcLbckspY1oDY2NpicaDgctTkAuXZmBryUpzju7z4/prxKqtiaccr38DfZaI7JEI2HpHiuegqTXP/XirmjsyhTq9M1eXN8PBcPXvK2riJT7kVC9Z5rVKGir5HHCxo57mjQDnyqVYGg6psjcDbFAI8jI44pXD6zzw/pAyHZXeUBi2t2WhtsD2ljRMR6t/skOGbesBUCooTwKA/NF+XHarG/DaoXxuJyLhVrzvwyCrXccitqaMEeCsix7bKQs3IuJmEwOoWbmtw5Hl9nY5LJi7RN3HtZeFhoLPaX9GP4b/AFkVOAa6uEe6QoOBJVDodw+m8ZNt1lLTvkgOJvaYnZtHY5xUHFmxSR0m4NqrHbR+7WmOQ6llcMg7Y3UcO8KJkmUAQBAEAQBAEAQBAEAQBAEBAX/stFaKvb6uX7QGTvfbv7de3RAUG87qls7wyVtCa4SDUOApUtPePEIDUkOSA0pXkaGiAxm8njI4XDg4VCym1oGrm1d20DYSC2ENIFBgIAA4BpFFs6epa1zW6UHwPl4Ostul6SVk3SYQ2rS0CgrTKvMrTNb7uzqo150Y7kNCYsGyVmkpTpO91PILT+GgWf8APcUlZbvl/km7t9Hlkj0ZX3nyO+BNFJ0YPNo5YbTxUI7sJWXcl62uWKG5YYGjA0NpoGtDRx3cyVsUUtEclSrOpJym233kXeUm7csmsrb7LJO/BE0ucfADi47ggLnsxswyyjGaPncKOfuaPss4DnqfgALAgCAw2uyslYWSsa9jhRzXtDmkcC05FAc52l9Ddkmq6yPNlk1w5yQn7hNW/dNBwUlJg5PtNsLbrDV00JdEP4sVZI6cXEDEwc3ABSTTMFbBUgeg5DFjIychZuRcDJ0gOoWbkN1rQ8OswJBaaEZg6EHcQdxTdTCk0Wq4/SLedjoBP08Y+pODJ4SVDx/yI5LW4E1M6LcHprsklG2uGSzO3uFZYvFoxj/j3qO6ydzot1XvBaWY7PNHKzix4dTkaaHkVEybqAIAgCAIAgCAIAgCAIDj/p+JDrE4EggWihBoRnBoR2rMdTvwWe8n3e5SrhvyV1WyHGAAQTk7WmZGq2KCZtqYOEuzkTMsoL8A9qgNONWh3kVmGHqThvxWWf2bXsU8qsIzcG9DUl47jmOY5LU4taompJ6MwlYMktccNTVAdJuGDRAWSEIDzbGOdk0VQEeLhxmsjsuDfmSgJay2VkTcMbQ0ct/adSe1AZkAQBAEAQBAU3ab0Z2C2Vd0fQTHPpIaMJPFzKYHdpFeaym0Dk+03omt1lq6EC1RDfEKSgc4SST90uPJTUjBQnsLSWuBa4GjmkEOB4EHMFZB8qsg9NelzDRmZOs3IOB6OF2oWcmRs0IGPieJIZHxyDR8b3MeOxzSCsONzKnYu1xelu8bNRs2C1Rj+YMElOUjB8XNJWtwJqaZ0a4PS/d9oo2VzrLId0o6leUratA5uwqLTJXL/FK17Q5rg5rgC1wIIIOYII1CwZPaAIAgCAIAgCAIDlnp4u6SSGCZjC5kXS9I4aMDzFhJ7S2ilE7cFNJtPickuWShPNv/AGK3RLEskEwdamEGtRH/AImg/Gq78A/gJd8v/uR5PFr40/FmS+3fu1n96P8AxuXNtT5MfH2ZY7CS/Fvw/wC0TSid1n9o/C1ee6SSSsz30cFhqlSpvU4vNcF/Sjeu22PbJQOoMsqDgeXYsTr1FC6ZxYvZ2FjCpKMFlu214vxOk7I2mR0xa5xLQWimX2SSqyjjcRPEUYObs737yhr0KcYSaRewF6cqT6gCAIAgCAIAgCAIAgCAhNotk7HbhS0wNe6lA8VbI33ZG0cByrRZTsDlO0voVmZV9hmErf5UpDJPuyAYXHtDe1SUgcyvO7ZrM/o7RE+KT7L2ltebTo4cxUKVzBqrIPoKCx7bKUuRcTK2fipXIOAdG13JLJmM0dx9AtrebJNC5xLIpfV/0te2paOWIOP3lqmrM2QldHTlAmEAQBAEAQBAEBVvSgK3Va/7YPg5pWUbaHzEcEuSIEjL65HxUcVlQm1yfoWVf5UvAmr7s4hZFNHUSl7gTUkEACnVOQ7lo/h7FVam9Sk+rFK31bv3nnJxVj1ajiha12Ya2Et5EhwJqvQYqEZ0mpIlg6s6VXfg7PP2ItspAkO/pKd1Q3yXlpxW9Y+h4TE1Hh5VXnJtffdRYLus7TG59OsKCvaSFXVqjVSMODuaNozl0sop5ZZHWNl7nYystXYi7SowjKmQpXeU2LQhWhHES1i2ly/9zPPY2tJPcWjLIvRFcEAQBAEAQBAEAQBAEAQBAEBq3ldsNoYY54mSxnVr2hw7aHfzQHMtpfQtDJV9hlMLv5clZIjyDvbZ29bsUlIHKdo9k7ZYD+8wOazdK3rxHh6wZCvB1DyU07mCEWQEB9DkMWP0R6FLpdBdwkeKOtDzLQ7mUDI+4taHffWuTuzKVi/qJkIAgCAIAgPhKAwyWim5AVzbVzrRYrRAwdeSNzW1yFdRnu0WbEqc92SbOO3ZcVoikLXxOGGUmtOqRUGodvHYs149JRnBatNeaLCriKbpOz1TNvapw6GNpFCHuNOVOK5tgYOrQqVHUVrpcVzKKehkuyyslox7i0dFEatAJqA6mXBegxLtTZro9vzIB7fpQAcpXVyzADhWo3Ly0+35n0HCWWD+sf8AqWy6bHIbK54Y4tc5tCBkc3A076BV1ahUdSNRLqpPPy/yc+0asPxMoXzy9DsFzu9WOqRmcjkfBdWw6E6ODjGas7vXxPO4pp1MnckFbnOEAQBAEAQBAEAQBAEAQBAEB4dKAgMEluaNxWbGLmpPfDKEFtQciNxCWFznO1Ox92Wiro2Ossp+tCB0ZP8AVCerT3cJ5qSuY3jlt8bLzQE0pMzc6MGvew5g9lRzUxvIk9h9i3Wydv7QHRWYEGSoIfIPsMGorvdlQaZrDM3R+loGtDQGABoADQBQADIADgtRkyIAgCAIAgCAID4WjggMbrM06gIDC67Yzq0LNzFjUtmzdllGGWBj21rRzQ4A8RUarMZyjow4p6nqy7P2eNoayJrWjQAZBJTlJ3bMKKWhnZdUIdiEbcVKYqCtOFdaKPeT3nu7t8uXA2GWdo0aAhgyAID6gCAIAgCAIAgCAIAgCAIAgCA+FoQHgwtO4IDG6xMOrQs3B4N2xfYCXZiwF2Q/y2+CXYsZo7OxujWjsAWDJlQBAEAQBAEAQBAEAQBAEAQBAEAQBAEAQBAEAQBAEAQBAEAQBAEAQBAEAQBAEAQBAEB//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87" name="Shape 287" descr="Risultati immagini per neonati ospedal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288" name="Shape 288" descr="Risultati immagini per neonati ospedale"/>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pic>
        <p:nvPicPr>
          <p:cNvPr id="19" name="Shape 353"/>
          <p:cNvPicPr preferRelativeResize="0"/>
          <p:nvPr/>
        </p:nvPicPr>
        <p:blipFill rotWithShape="1">
          <a:blip r:embed="rId6">
            <a:alphaModFix/>
          </a:blip>
          <a:srcRect/>
          <a:stretch/>
        </p:blipFill>
        <p:spPr>
          <a:xfrm>
            <a:off x="611560" y="2348880"/>
            <a:ext cx="5256584" cy="3312368"/>
          </a:xfrm>
          <a:prstGeom prst="rect">
            <a:avLst/>
          </a:prstGeom>
          <a:noFill/>
          <a:ln>
            <a:noFill/>
          </a:ln>
        </p:spPr>
      </p:pic>
      <p:pic>
        <p:nvPicPr>
          <p:cNvPr id="20" name="Shape 343"/>
          <p:cNvPicPr preferRelativeResize="0"/>
          <p:nvPr/>
        </p:nvPicPr>
        <p:blipFill rotWithShape="1">
          <a:blip r:embed="rId7">
            <a:alphaModFix/>
          </a:blip>
          <a:srcRect/>
          <a:stretch/>
        </p:blipFill>
        <p:spPr>
          <a:xfrm>
            <a:off x="2915816" y="3068960"/>
            <a:ext cx="5616623" cy="3384375"/>
          </a:xfrm>
          <a:prstGeom prst="rect">
            <a:avLst/>
          </a:prstGeom>
          <a:noFill/>
          <a:ln>
            <a:noFill/>
          </a:ln>
        </p:spPr>
      </p:pic>
      <p:pic>
        <p:nvPicPr>
          <p:cNvPr id="21" name="Shape 342" descr="http://agentinakilt.com/wp-content/uploads/2015/07/danger.jpg"/>
          <p:cNvPicPr preferRelativeResize="0"/>
          <p:nvPr/>
        </p:nvPicPr>
        <p:blipFill rotWithShape="1">
          <a:blip r:embed="rId8">
            <a:alphaModFix/>
          </a:blip>
          <a:srcRect/>
          <a:stretch/>
        </p:blipFill>
        <p:spPr>
          <a:xfrm>
            <a:off x="7812360" y="5301208"/>
            <a:ext cx="1004512" cy="1296143"/>
          </a:xfrm>
          <a:prstGeom prst="rect">
            <a:avLst/>
          </a:prstGeom>
          <a:noFill/>
          <a:ln>
            <a:noFill/>
          </a:ln>
        </p:spPr>
      </p:pic>
      <p:sp>
        <p:nvSpPr>
          <p:cNvPr id="22" name="Titolo 1"/>
          <p:cNvSpPr txBox="1">
            <a:spLocks/>
          </p:cNvSpPr>
          <p:nvPr/>
        </p:nvSpPr>
        <p:spPr>
          <a:xfrm>
            <a:off x="-684584" y="260648"/>
            <a:ext cx="7772400" cy="436909"/>
          </a:xfrm>
          <a:prstGeom prst="rect">
            <a:avLst/>
          </a:prstGeom>
          <a:noFill/>
          <a:ln>
            <a:noFill/>
          </a:ln>
        </p:spPr>
        <p:txBody>
          <a:bodyPr lIns="91425" tIns="91425" rIns="91425" bIns="91425" anchor="b" anchorCtr="0"/>
          <a:lstStyle/>
          <a:p>
            <a:pPr marL="0" marR="0" lvl="0" indent="0" algn="ctr" defTabSz="914400" rtl="0" eaLnBrk="1" fontAlgn="auto" latinLnBrk="0" hangingPunct="1">
              <a:lnSpc>
                <a:spcPct val="100000"/>
              </a:lnSpc>
              <a:spcBef>
                <a:spcPts val="0"/>
              </a:spcBef>
              <a:spcAft>
                <a:spcPts val="0"/>
              </a:spcAft>
              <a:buClr>
                <a:schemeClr val="dk2"/>
              </a:buClr>
              <a:buSzTx/>
              <a:buFont typeface="Source Sans Pro"/>
              <a:buNone/>
              <a:tabLst/>
              <a:defRPr/>
            </a:pPr>
            <a:r>
              <a:rPr kumimoji="0" lang="it-IT" sz="32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t>Come interpretare i risultati</a:t>
            </a:r>
            <a:endParaRPr kumimoji="0" lang="it-IT" sz="3200" b="0" i="0" u="none" strike="noStrike" kern="0" cap="none" spc="0" normalizeH="0" baseline="0" noProof="0" dirty="0">
              <a:ln>
                <a:noFill/>
              </a:ln>
              <a:solidFill>
                <a:schemeClr val="dk2"/>
              </a:solidFill>
              <a:effectLst/>
              <a:uLnTx/>
              <a:uFillTx/>
              <a:latin typeface="+mj-lt"/>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ppt_w</p:attrName>
                                        </p:attrNameLst>
                                      </p:cBhvr>
                                      <p:tavLst>
                                        <p:tav tm="0">
                                          <p:val>
                                            <p:strVal val="0"/>
                                          </p:val>
                                        </p:tav>
                                        <p:tav tm="100000">
                                          <p:val>
                                            <p:strVal val="#ppt_w"/>
                                          </p:val>
                                        </p:tav>
                                      </p:tavLst>
                                    </p:anim>
                                    <p:anim calcmode="lin" valueType="num">
                                      <p:cBhvr additive="base">
                                        <p:cTn id="17" dur="500"/>
                                        <p:tgtEl>
                                          <p:spTgt spid="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marisa\Desktop\Assia\protocollo MEN\download.jpg"/>
          <p:cNvPicPr>
            <a:picLocks noChangeAspect="1" noChangeArrowheads="1"/>
          </p:cNvPicPr>
          <p:nvPr/>
        </p:nvPicPr>
        <p:blipFill>
          <a:blip r:embed="rId2"/>
          <a:srcRect/>
          <a:stretch>
            <a:fillRect/>
          </a:stretch>
        </p:blipFill>
        <p:spPr bwMode="auto">
          <a:xfrm>
            <a:off x="827584" y="1855111"/>
            <a:ext cx="7488832" cy="4310193"/>
          </a:xfrm>
          <a:prstGeom prst="rect">
            <a:avLst/>
          </a:prstGeom>
          <a:ln>
            <a:noFill/>
          </a:ln>
          <a:effectLst>
            <a:outerShdw blurRad="292100" dist="139700" dir="2700000" algn="tl" rotWithShape="0">
              <a:srgbClr val="333333">
                <a:alpha val="65000"/>
              </a:srgbClr>
            </a:outerShdw>
          </a:effectLst>
        </p:spPr>
      </p:pic>
      <p:sp>
        <p:nvSpPr>
          <p:cNvPr id="3" name="Titolo 1"/>
          <p:cNvSpPr txBox="1">
            <a:spLocks/>
          </p:cNvSpPr>
          <p:nvPr/>
        </p:nvSpPr>
        <p:spPr>
          <a:xfrm>
            <a:off x="395536" y="116632"/>
            <a:ext cx="8388424" cy="1301005"/>
          </a:xfrm>
          <a:prstGeom prst="rect">
            <a:avLst/>
          </a:prstGeom>
          <a:solidFill>
            <a:schemeClr val="bg1"/>
          </a:solidFill>
          <a:ln>
            <a:noFill/>
          </a:ln>
        </p:spPr>
        <p:txBody>
          <a:bodyPr lIns="91425" tIns="91425" rIns="91425" bIns="91425" anchor="b" anchorCtr="0"/>
          <a:lstStyle/>
          <a:p>
            <a:pPr marL="0" marR="0" lvl="0" indent="0" algn="ctr" defTabSz="914400" rtl="0" eaLnBrk="1" fontAlgn="auto" latinLnBrk="0" hangingPunct="1">
              <a:lnSpc>
                <a:spcPct val="100000"/>
              </a:lnSpc>
              <a:spcBef>
                <a:spcPts val="0"/>
              </a:spcBef>
              <a:spcAft>
                <a:spcPts val="0"/>
              </a:spcAft>
              <a:buClr>
                <a:schemeClr val="dk2"/>
              </a:buClr>
              <a:buSzTx/>
              <a:buFont typeface="Source Sans Pro"/>
              <a:buNone/>
              <a:tabLst/>
              <a:defRPr/>
            </a:pPr>
            <a:r>
              <a:rPr kumimoji="0" lang="it-IT" sz="32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t>Assistenza al neonato </a:t>
            </a:r>
            <a:r>
              <a:rPr kumimoji="0" lang="it-IT" sz="3200" b="0" i="0" u="none" strike="noStrike" kern="0" cap="none" spc="0" normalizeH="0" baseline="0" noProof="0" dirty="0" err="1" smtClean="0">
                <a:ln>
                  <a:noFill/>
                </a:ln>
                <a:solidFill>
                  <a:schemeClr val="dk2"/>
                </a:solidFill>
                <a:effectLst/>
                <a:uLnTx/>
                <a:uFillTx/>
                <a:latin typeface="+mj-lt"/>
                <a:ea typeface="Source Sans Pro"/>
                <a:cs typeface="Source Sans Pro"/>
                <a:sym typeface="Source Sans Pro"/>
              </a:rPr>
              <a:t>alloimmunizzato</a:t>
            </a:r>
            <a:r>
              <a:rPr kumimoji="0" lang="it-IT" sz="32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t/>
            </a:r>
            <a:br>
              <a:rPr kumimoji="0" lang="it-IT" sz="32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br>
            <a:r>
              <a:rPr kumimoji="0" lang="it-IT" sz="3200" b="0" i="0" u="none" strike="noStrike" kern="0" cap="none" spc="0" normalizeH="0" baseline="0" noProof="0" dirty="0" smtClean="0">
                <a:ln>
                  <a:noFill/>
                </a:ln>
                <a:solidFill>
                  <a:schemeClr val="dk2"/>
                </a:solidFill>
                <a:effectLst/>
                <a:uLnTx/>
                <a:uFillTx/>
                <a:latin typeface="+mj-lt"/>
                <a:ea typeface="Source Sans Pro"/>
                <a:cs typeface="Source Sans Pro"/>
                <a:sym typeface="Source Sans Pro"/>
              </a:rPr>
              <a:t>- Trattamento- </a:t>
            </a:r>
            <a:endParaRPr kumimoji="0" lang="it-IT" sz="3200" b="0" i="0" u="none" strike="noStrike" kern="0" cap="none" spc="0" normalizeH="0" baseline="0" noProof="0" dirty="0">
              <a:ln>
                <a:noFill/>
              </a:ln>
              <a:solidFill>
                <a:schemeClr val="dk2"/>
              </a:solidFill>
              <a:effectLst/>
              <a:uLnTx/>
              <a:uFillTx/>
              <a:latin typeface="+mj-lt"/>
              <a:ea typeface="Source Sans Pro"/>
              <a:cs typeface="Source Sans Pro"/>
              <a:sym typeface="Source Sans Pro"/>
            </a:endParaRPr>
          </a:p>
        </p:txBody>
      </p:sp>
      <p:sp>
        <p:nvSpPr>
          <p:cNvPr id="5" name="CasellaDiTesto 4"/>
          <p:cNvSpPr txBox="1"/>
          <p:nvPr/>
        </p:nvSpPr>
        <p:spPr>
          <a:xfrm>
            <a:off x="3995936" y="2564904"/>
            <a:ext cx="7272808" cy="1938992"/>
          </a:xfrm>
          <a:prstGeom prst="rect">
            <a:avLst/>
          </a:prstGeom>
          <a:noFill/>
        </p:spPr>
        <p:txBody>
          <a:bodyPr wrap="square" rtlCol="0">
            <a:spAutoFit/>
          </a:bodyPr>
          <a:lstStyle/>
          <a:p>
            <a:pPr marL="342900" indent="-342900">
              <a:buAutoNum type="arabicPeriod"/>
            </a:pPr>
            <a:r>
              <a:rPr lang="it-IT" sz="2400" dirty="0" smtClean="0">
                <a:latin typeface="+mn-lt"/>
              </a:rPr>
              <a:t>Fototerapia</a:t>
            </a:r>
          </a:p>
          <a:p>
            <a:pPr marL="342900" indent="-342900">
              <a:buAutoNum type="arabicPeriod"/>
            </a:pPr>
            <a:r>
              <a:rPr lang="it-IT" sz="2400" dirty="0" smtClean="0">
                <a:latin typeface="+mn-lt"/>
              </a:rPr>
              <a:t>Immunoglobuline </a:t>
            </a:r>
            <a:r>
              <a:rPr lang="it-IT" sz="2400" dirty="0" err="1" smtClean="0">
                <a:latin typeface="+mn-lt"/>
              </a:rPr>
              <a:t>ev</a:t>
            </a:r>
            <a:r>
              <a:rPr lang="it-IT" sz="2400" dirty="0" smtClean="0">
                <a:latin typeface="+mn-lt"/>
              </a:rPr>
              <a:t> (IGEV)</a:t>
            </a:r>
          </a:p>
          <a:p>
            <a:pPr marL="342900" indent="-342900">
              <a:buAutoNum type="arabicPeriod"/>
            </a:pPr>
            <a:r>
              <a:rPr lang="it-IT" sz="2400" dirty="0" smtClean="0">
                <a:latin typeface="+mn-lt"/>
              </a:rPr>
              <a:t>Albumina</a:t>
            </a:r>
          </a:p>
          <a:p>
            <a:pPr marL="342900" indent="-342900">
              <a:buAutoNum type="arabicPeriod"/>
            </a:pPr>
            <a:r>
              <a:rPr lang="it-IT" sz="2400" dirty="0" err="1" smtClean="0">
                <a:latin typeface="+mn-lt"/>
              </a:rPr>
              <a:t>Exanguinotrasfusione</a:t>
            </a:r>
            <a:endParaRPr lang="it-IT" sz="2400" dirty="0" smtClean="0">
              <a:latin typeface="+mn-lt"/>
            </a:endParaRPr>
          </a:p>
          <a:p>
            <a:pPr marL="342900" indent="-342900">
              <a:buAutoNum type="arabicPeriod"/>
            </a:pPr>
            <a:endParaRPr lang="it-IT" sz="2400" dirty="0">
              <a:latin typeface="+mn-lt"/>
            </a:endParaRPr>
          </a:p>
        </p:txBody>
      </p:sp>
      <p:sp>
        <p:nvSpPr>
          <p:cNvPr id="20482" name="AutoShape 2" descr="Risultati immagini per omino che spieg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251520" y="5888305"/>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71" name="Shape 371"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72" name="Shape 372"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73" name="Shape 373"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74" name="Shape 374"/>
          <p:cNvSpPr txBox="1"/>
          <p:nvPr/>
        </p:nvSpPr>
        <p:spPr>
          <a:xfrm>
            <a:off x="3630855" y="6165304"/>
            <a:ext cx="5117609" cy="26160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1100" i="1" dirty="0" err="1">
                <a:solidFill>
                  <a:schemeClr val="dk1"/>
                </a:solidFill>
                <a:latin typeface="Libre Baskerville"/>
                <a:ea typeface="Libre Baskerville"/>
                <a:cs typeface="Libre Baskerville"/>
                <a:sym typeface="Libre Baskerville"/>
              </a:rPr>
              <a:t>Phototherpy</a:t>
            </a:r>
            <a:r>
              <a:rPr lang="it-IT" sz="1100" i="1" dirty="0">
                <a:solidFill>
                  <a:schemeClr val="dk1"/>
                </a:solidFill>
                <a:latin typeface="Libre Baskerville"/>
                <a:ea typeface="Libre Baskerville"/>
                <a:cs typeface="Libre Baskerville"/>
                <a:sym typeface="Libre Baskerville"/>
              </a:rPr>
              <a:t> </a:t>
            </a:r>
            <a:r>
              <a:rPr lang="it-IT" sz="1100" i="1" dirty="0" err="1">
                <a:solidFill>
                  <a:schemeClr val="dk1"/>
                </a:solidFill>
                <a:latin typeface="Libre Baskerville"/>
                <a:ea typeface="Libre Baskerville"/>
                <a:cs typeface="Libre Baskerville"/>
                <a:sym typeface="Libre Baskerville"/>
              </a:rPr>
              <a:t>for</a:t>
            </a:r>
            <a:r>
              <a:rPr lang="it-IT" sz="1100" i="1" dirty="0">
                <a:solidFill>
                  <a:schemeClr val="dk1"/>
                </a:solidFill>
                <a:latin typeface="Libre Baskerville"/>
                <a:ea typeface="Libre Baskerville"/>
                <a:cs typeface="Libre Baskerville"/>
                <a:sym typeface="Libre Baskerville"/>
              </a:rPr>
              <a:t> </a:t>
            </a:r>
            <a:r>
              <a:rPr lang="it-IT" sz="1100" i="1" dirty="0" err="1">
                <a:solidFill>
                  <a:schemeClr val="dk1"/>
                </a:solidFill>
                <a:latin typeface="Libre Baskerville"/>
                <a:ea typeface="Libre Baskerville"/>
                <a:cs typeface="Libre Baskerville"/>
                <a:sym typeface="Libre Baskerville"/>
              </a:rPr>
              <a:t>jaundice</a:t>
            </a:r>
            <a:r>
              <a:rPr lang="it-IT" sz="1100" i="1" dirty="0">
                <a:solidFill>
                  <a:schemeClr val="dk1"/>
                </a:solidFill>
                <a:latin typeface="Libre Baskerville"/>
                <a:ea typeface="Libre Baskerville"/>
                <a:cs typeface="Libre Baskerville"/>
                <a:sym typeface="Libre Baskerville"/>
              </a:rPr>
              <a:t>. </a:t>
            </a:r>
            <a:r>
              <a:rPr lang="it-IT" sz="1100" dirty="0" err="1">
                <a:solidFill>
                  <a:schemeClr val="dk1"/>
                </a:solidFill>
                <a:latin typeface="Libre Baskerville"/>
                <a:ea typeface="Libre Baskerville"/>
                <a:cs typeface="Libre Baskerville"/>
                <a:sym typeface="Libre Baskerville"/>
              </a:rPr>
              <a:t>M.J.</a:t>
            </a:r>
            <a:r>
              <a:rPr lang="it-IT" sz="1100" dirty="0">
                <a:solidFill>
                  <a:schemeClr val="dk1"/>
                </a:solidFill>
                <a:latin typeface="Libre Baskerville"/>
                <a:ea typeface="Libre Baskerville"/>
                <a:cs typeface="Libre Baskerville"/>
                <a:sym typeface="Libre Baskerville"/>
              </a:rPr>
              <a:t> </a:t>
            </a:r>
            <a:r>
              <a:rPr lang="it-IT" sz="1100" dirty="0" err="1">
                <a:solidFill>
                  <a:schemeClr val="dk1"/>
                </a:solidFill>
                <a:latin typeface="Libre Baskerville"/>
                <a:ea typeface="Libre Baskerville"/>
                <a:cs typeface="Libre Baskerville"/>
                <a:sym typeface="Libre Baskerville"/>
              </a:rPr>
              <a:t>Maisels</a:t>
            </a:r>
            <a:r>
              <a:rPr lang="it-IT" sz="1100" dirty="0">
                <a:solidFill>
                  <a:schemeClr val="dk1"/>
                </a:solidFill>
                <a:latin typeface="Libre Baskerville"/>
                <a:ea typeface="Libre Baskerville"/>
                <a:cs typeface="Libre Baskerville"/>
                <a:sym typeface="Libre Baskerville"/>
              </a:rPr>
              <a:t>, </a:t>
            </a:r>
            <a:r>
              <a:rPr lang="it-IT" sz="1100" dirty="0" err="1">
                <a:solidFill>
                  <a:schemeClr val="dk1"/>
                </a:solidFill>
                <a:latin typeface="Libre Baskerville"/>
                <a:ea typeface="Libre Baskerville"/>
                <a:cs typeface="Libre Baskerville"/>
                <a:sym typeface="Libre Baskerville"/>
              </a:rPr>
              <a:t>A.F.McDonagh.</a:t>
            </a:r>
            <a:r>
              <a:rPr lang="it-IT" sz="1100" dirty="0">
                <a:solidFill>
                  <a:schemeClr val="dk1"/>
                </a:solidFill>
                <a:latin typeface="Libre Baskerville"/>
                <a:ea typeface="Libre Baskerville"/>
                <a:cs typeface="Libre Baskerville"/>
                <a:sym typeface="Libre Baskerville"/>
              </a:rPr>
              <a:t> N </a:t>
            </a:r>
            <a:r>
              <a:rPr lang="it-IT" sz="1100" dirty="0" err="1">
                <a:solidFill>
                  <a:schemeClr val="dk1"/>
                </a:solidFill>
                <a:latin typeface="Libre Baskerville"/>
                <a:ea typeface="Libre Baskerville"/>
                <a:cs typeface="Libre Baskerville"/>
                <a:sym typeface="Libre Baskerville"/>
              </a:rPr>
              <a:t>Engl</a:t>
            </a:r>
            <a:r>
              <a:rPr lang="it-IT" sz="1100" dirty="0">
                <a:solidFill>
                  <a:schemeClr val="dk1"/>
                </a:solidFill>
                <a:latin typeface="Libre Baskerville"/>
                <a:ea typeface="Libre Baskerville"/>
                <a:cs typeface="Libre Baskerville"/>
                <a:sym typeface="Libre Baskerville"/>
              </a:rPr>
              <a:t> J </a:t>
            </a:r>
            <a:r>
              <a:rPr lang="it-IT" sz="1100" dirty="0" err="1">
                <a:solidFill>
                  <a:schemeClr val="dk1"/>
                </a:solidFill>
                <a:latin typeface="Libre Baskerville"/>
                <a:ea typeface="Libre Baskerville"/>
                <a:cs typeface="Libre Baskerville"/>
                <a:sym typeface="Libre Baskerville"/>
              </a:rPr>
              <a:t>Med</a:t>
            </a:r>
            <a:r>
              <a:rPr lang="it-IT" sz="1100" dirty="0">
                <a:solidFill>
                  <a:schemeClr val="dk1"/>
                </a:solidFill>
                <a:latin typeface="Libre Baskerville"/>
                <a:ea typeface="Libre Baskerville"/>
                <a:cs typeface="Libre Baskerville"/>
                <a:sym typeface="Libre Baskerville"/>
              </a:rPr>
              <a:t> 2008;358:920-8.</a:t>
            </a:r>
          </a:p>
        </p:txBody>
      </p:sp>
      <p:pic>
        <p:nvPicPr>
          <p:cNvPr id="375" name="Shape 375"/>
          <p:cNvPicPr preferRelativeResize="0"/>
          <p:nvPr/>
        </p:nvPicPr>
        <p:blipFill rotWithShape="1">
          <a:blip r:embed="rId3">
            <a:alphaModFix/>
          </a:blip>
          <a:srcRect/>
          <a:stretch/>
        </p:blipFill>
        <p:spPr>
          <a:xfrm>
            <a:off x="971600" y="578477"/>
            <a:ext cx="7416824" cy="5370803"/>
          </a:xfrm>
          <a:prstGeom prst="rect">
            <a:avLst/>
          </a:prstGeom>
          <a:noFill/>
          <a:ln>
            <a:noFill/>
          </a:ln>
        </p:spPr>
      </p:pic>
      <p:sp>
        <p:nvSpPr>
          <p:cNvPr id="377" name="Shape 377"/>
          <p:cNvSpPr/>
          <p:nvPr/>
        </p:nvSpPr>
        <p:spPr>
          <a:xfrm>
            <a:off x="6830890" y="1124744"/>
            <a:ext cx="1557533" cy="1224135"/>
          </a:xfrm>
          <a:prstGeom prst="ellipse">
            <a:avLst/>
          </a:prstGeom>
          <a:noFill/>
          <a:ln w="22225" cap="flat" cmpd="sng">
            <a:solidFill>
              <a:srgbClr val="007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378" name="Shape 378"/>
          <p:cNvSpPr/>
          <p:nvPr/>
        </p:nvSpPr>
        <p:spPr>
          <a:xfrm>
            <a:off x="6516216" y="4293096"/>
            <a:ext cx="1224135" cy="360040"/>
          </a:xfrm>
          <a:prstGeom prst="rect">
            <a:avLst/>
          </a:prstGeom>
          <a:noFill/>
          <a:ln w="222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379" name="Shape 379"/>
          <p:cNvSpPr/>
          <p:nvPr/>
        </p:nvSpPr>
        <p:spPr>
          <a:xfrm>
            <a:off x="971600" y="4005065"/>
            <a:ext cx="593345" cy="216023"/>
          </a:xfrm>
          <a:prstGeom prst="rightArrow">
            <a:avLst>
              <a:gd name="adj1" fmla="val 50000"/>
              <a:gd name="adj2" fmla="val 5000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380" name="Shape 380"/>
          <p:cNvCxnSpPr/>
          <p:nvPr/>
        </p:nvCxnSpPr>
        <p:spPr>
          <a:xfrm flipH="1">
            <a:off x="5580111" y="3311405"/>
            <a:ext cx="648071" cy="504056"/>
          </a:xfrm>
          <a:prstGeom prst="straightConnector1">
            <a:avLst/>
          </a:prstGeom>
          <a:noFill/>
          <a:ln w="25400" cap="flat" cmpd="sng">
            <a:solidFill>
              <a:srgbClr val="FFFF00"/>
            </a:solidFill>
            <a:prstDash val="solid"/>
            <a:round/>
            <a:headEnd type="none" w="med" len="med"/>
            <a:tailEnd type="stealth" w="lg" len="lg"/>
          </a:ln>
        </p:spPr>
      </p:cxnSp>
      <p:cxnSp>
        <p:nvCxnSpPr>
          <p:cNvPr id="381" name="Shape 381"/>
          <p:cNvCxnSpPr/>
          <p:nvPr/>
        </p:nvCxnSpPr>
        <p:spPr>
          <a:xfrm rot="10800000">
            <a:off x="5580113" y="4725144"/>
            <a:ext cx="720080" cy="504056"/>
          </a:xfrm>
          <a:prstGeom prst="straightConnector1">
            <a:avLst/>
          </a:prstGeom>
          <a:noFill/>
          <a:ln w="25400" cap="flat" cmpd="sng">
            <a:solidFill>
              <a:srgbClr val="FFFF00"/>
            </a:solidFill>
            <a:prstDash val="solid"/>
            <a:round/>
            <a:headEnd type="none" w="med" len="med"/>
            <a:tailEnd type="stealth" w="lg" len="lg"/>
          </a:ln>
        </p:spPr>
      </p:cxnSp>
      <p:sp>
        <p:nvSpPr>
          <p:cNvPr id="382" name="Shape 382"/>
          <p:cNvSpPr/>
          <p:nvPr/>
        </p:nvSpPr>
        <p:spPr>
          <a:xfrm>
            <a:off x="3491880" y="5733256"/>
            <a:ext cx="2448271" cy="72008"/>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383" name="Shape 383" descr="data:image/jpeg;base64,/9j/4AAQSkZJRgABAQAAAQABAAD/2wCEAAkGBxQSEhUUExQVFRUWFRUUFRgYFxgZGBcXFRQWFhQWFxgYHCggGBwlHBQVITEhJSkrLi4uGB8zODMsNygtLisBCgoKDg0OGhAQGy8kHyQsLCwsLCwsLCwsLCwsLCwsLCwsLCwsLCwsLCwsLCwsLCwsLCwsLCwsLCwsLCwsLCwsLP/AABEIAPQAzgMBIgACEQEDEQH/xAAcAAABBQEBAQAAAAAAAAAAAAAEAAIDBQYBBwj/xABMEAABAwEEBQYLBQYCCgMAAAABAAIRAwQSITEFQVFhcRMigZGx0QYUMkJSYnKSocHSU4KywvAjM0OTouEV8RYkNHODo7PD0+IHY2T/xAAYAQEBAQEBAAAAAAAAAAAAAAAAAQIDBP/EACURAAICAgICAwACAwAAAAAAAAABAhEDEiFRE0EiMWEEsRQjMv/aAAwDAQACEQMRAD8A9h0rpmlZ45S/i17+bTe+G07t9xuAwBfbidqdR0xQdfiqz9mSKkuAuQYl05DfkVHpLQtK0VKb6rQ8MZUYGOALTyhpkkg7OTj7xVdbPBKm94qB7muDqjxDWES+0WeuLwI5wBszWjc45GCALY6XoS4GtTF0Mc6XtAAqTyZkmOdBhRjTtn5QUuWZfLnsifPpmmHsnK9+1Zzc8dxVQ/wNZDQKrgWtaASymcRTr03GLsYi0vwyENjDBSu8EaczfdgHhshpLb5srjjEkzZG4+udyAuvH6WP7Sng64ee3B+JunHB2BwzwTf8ToxPLUovXJvti96MzniMN6orB4E0aVRtQPeS2qKrZg5MtLGjnTl4290iMWt3yDS8AAxgpNrucx1/lS9rS+H2Zln5kggG7TbsjGBHNQGw8ZZjDmmASYIODSQcthBHEKGlpWi4SKrIuNqGXAEMcAWucDi0EEZ7VW6E8H+Rfanuug16hDA0k3KXOcBJaOc6rVr1TsNUiTEkGh4DsbVNQ1qjppindIbdujxfVH/5me8ZnCAL/wDxahdvcvSuyGzyjIkiQJnMjGEasla/AoEs5N4aBIfLGHm8naWy1paRem0nE6m9Bu32KpTg0HTAa006jiWODWhoh2JpugDEAg4y2TIAskkJYre2pIgse3yqb4D2zrwJDh6zSQYOOCKc4DPBAdSUFS202+VUYOLgPmhn6cswztFH+YzvQFgkqh/hNZB/HYeBnsQ7/DKxj+KTwp1T+RWmC/SWaf4cWUZGoeDCPxQhn+H9AZUq56KfzqK6voWa5JYt3/yCzVQqdLmjslNpeHb3GG2YEnKap/8AGmkiWbZJZ6h4QVM6lIAa7jy5w4NLRe652Tkr+nUDgHNMggEEZEHEELJRySSSASSSSASSqtEaYZUbdc5oqNN0g829sc0HHEatRkb1aoBJJJIBJJJIBLO6e8KmUCWUxylQYHHmsPrHbuHTCZ4TaZImjSMH+I8ZtnzWnU4jM6hliZGRFmC6QjfLI2K2eEFqqGTVc0bGcwDqx6yUI+3VznWrH/iP70aLMuiy7j1LrUejNsp7TSdUi855IyJc6ROwk4fNCuYWfvACPTjD7483jlwWkFl3Losm5XgFELNsAXfFyrulYA0Q1oA2CITvFNwV2IUfixXfFirvxX2etdFnG1qWCk8VKXiyu3UmgZhC1FLBXizLQaDsN0XiMTkgbHQvuA1a1qbPTgTswHFccs39FQ0U8VfaE/ctGy833XuA7FTgQrbQR/Y/frf9Z64o2WCSSS0BJJJIDDtt9OpgK1nqDYCPk8pcu5gmm4shzRzHS3nOaMGkXcnbF4o4YlemaEqHxaznG4A0vuzkwNGr2SsENaNNVmAklj4BMObDjHrNMD3VqKbpAO0A9a8yeP8AXauqbIPhUf3r0qy+Q32W9gWkUlVZp7SXI0+b5buazdtcdwHxga1ZEwsFpa38tUdUGLBzacegNY9o48I2LcVbI2V1a0Nbg57QTjznAEyZLsTjJnFMGk6Y/iN6wewKirWas9xcabpJnKI2DHYIC4NGVfQPW3vXXb8MF67TNL7T+l3yaiaFovtDmkwcsCNcZFZ2noiqSJECcTIwGvIrRsaAABgBAHAZKqXYANH6YbWqPY29LJmdzi3DHciNIWsUqbqhBIaJIGeYGvihdHaHbRqVKjS4mpmDECXXjEDajbXZhUY5jpuuEGMCifAB9D24V6TakRJIPEGDrKOrsDcELo6wsoMDGTdBJxMmTniiapvGUv6BAVxS8mmPpnYrsgNc5RFqe5jthT6FIkgFHJIFjomzwJ2q6OobO3Wq+hVA8+m2Mpcn1LdTbnWo+8O9eSTtmwpzsY3E9Ud6tfB/9z/xKvxqvPzWXq6TonOtT6HY/AqWx+EzKIjlGOZeLiLr73OMuxEjbqRFNqkuArq0BJJJID5cdmvS/BR82EbqdQf1VB8lQP8AAapeIFWmcYyfEkSBMZwtT4P6LfZ6BpPLXGHYtmMS46x6ywRHKx/1077G74Vf7r0mx/u2ey3sC8ytNQC2UyddkqfjZ3r0fR1oDqLHNk80DIgy3BwIOIIIIIOxaQPLvDzwkNK21aZpMqXSy6XE4A02GANWJJ6Vnj4aVNVKkPe+peu6S8H6FZ5qPpt5Q5vDW3iIiDeadg34KMeDNkH8Bnx71qmQ8jPhpW9Cj1P+tc/0ztHo0fcPzcvYBoCzD+BT91SDQ1n+xp+6Ep9g8Zd4XWk/ZjhTCYfCa1nJw6KbPm1e1jRVD7Gn7je5OGjqP2VP3G9yavsHiB8IbYfPd0UmfQm/47bPtKnQwfJq9zFjp/Zs9xvcnizs9BvujuTUHhB0tbT/ABK/ReHYE3xy2H+JaPeqd697FMbB1BdhNQeBxaz51c/ff3pCx2s6qx6XH5r31KU0B4VR0XaddKqeglT09H1ZaDSfLpu8w86NmGK9vBWcqfvbFwf+H+yagxdj0TWvBvIPBOUtu/F0BE19GV2ODDRfedF0CCDeMYuBLRvkr0PSA5kjMEEdcfNEgpohZ57/AKMWtw8im3jV+lpXK3gva2wLlN4cCCWP8nISb4bOZy2L0RcTRCyxaMF1DWarqPR3IlRo0JJJJAed+L4kycTJHNiQIBiImE7k/Z6WN+QCkKSwCJ9KdTNWNyCIMjEFPaImadJxJJJLMSSZJJxTkkToHaVoeyeTimDEhkAGNcFhxxUx0lW9N3/KP/bCgXHvAEla3ZKCRpWqIlzswPJpHMxqhHC2P+0HTS7nBZe1W0zdYJdjgMbsiJMedBwGrM6k6k4/YPPS4drSu8Vxyjm30agW2p6bP5Tv/Iui3P8ASp/y3j86ywttLXSf0VAfyp4tdn1tq/0n5q6ols11itl9zmuiQA4ESAQcDgdYPaEYsbYq9K/+yNQGMMS3ji0nUB1cFaCvU+0eP6vxUyo4mlIvklSC11B57j7TGdzU4aRqa3U/c7qqlFsuUlVN0m/0WO/mN/K5OGk3a2NHCofzMCULLMLO1P3tj+98Wv7lYt0sPs3ng6kf+4FVueeUs55OoAw87AGObV9Amc29ajRbL62eQf1rCfZzzG+y3sCDtOkGFp8vVnTqDWNrU6z2+kGNBqMBujNwGrehA1JRMtLHZPYeDgewqUIBI2z1ZG9BLrXQZUastlikm03yJTlg0YEpJFJYAkkkPabUGziMMych3ncqk3wiN0S1aoG86h+shvVaarqroZ0u1Aer9WvUmU2OrEjEM84nN3tfTlt2K4oUmsENHed5Xphjo4ynZyxWRtMQM9Z2oTStuiWNz84/IJ+kbbcF1vlH4DbxVKV0ZlCSSXFClz4N2eXOdsF0cTiez4rRsYg9D2bk6QBzPOPE6uxWLVCnQ1dhdC6slGOpA5gdQTRZ2+iOpSpIUhNnbv6z3quo05cBte4ajgGvIzG4K4Cq7H5Y9t34KigJ61lAGZ+G3cF1tAwIecht+pTWryT0doT2DAcB2KkA6lOBzrrhrkatycbDT9BnQ0IotUVmPm7MOjV3dCAgo0R6wIMG6947DsxUzS5mLS5w85rnFxI9UuOB3ZH4jtUQQduB+R6+1OShZY2S0ggOaZaf10EbFYArMtqGm4uGLT5bfzt9baNfHO7sloBAIMtIkEb1zlE6RZjSkulA6SqgAg5AXiNuprek9gXOMdnRZOlZDbNIjJpw2jN3s7Bv/wA1BZbKahDnYNGQGXRt9pcsdj853+fcNysg5eyGNJHmlOyanAEDAKG2Wu4NpOQ+ajr2gNE9Q2qqqPLjJzK1J0ZirOOdJk4kpJLiwdDqL0VZ79QA5DnHoyHXCERejLTcfuOB+R/W1Aa5pUzSq6nXRLKqNBMLBTlA2onios0askSlMvLt5QDwqmwnnN9t34Hq0DlT6Ndzm+2/8DkKWVtPMPR2hStyHAKG3H9m7hPUQVJSfLQdw7EIPKHeYcD0H5KYuUVTEKgleJChY7DHMYHvSs9SRBzCbV5rp1HA/L49qAa9y5QtDqZNwBwOJaTdAPpAwYnWIxzwxmOocU0OWtbRm6AXuiSdWJVNaXFzgA0nG+4fBoOGoZ9CsrdU83pPAf37CorHZagDiQWucZyYcNWBcNWHQFywpRWzNZG26REW1T5LSOMd6XilQ5vA/W4BGGzO1uf1AfhchzYXazP3HdxXfePZx1l0DvsrB5VWT0fMlRWHkjPKEzIAAn5DajjZDBG0RlVH5IXBZiPR6R300uJfkB16TRVu5NluvUQCcetWtKw2d3kteYzgkxxgqBjSNbRwNMHrLQnse0HENJO2pTOXF2CcDkIOi6Po1R0OTTouh/8AYOgrrazfQHQWfJylbU9R/RPyKULE2hTH8Wp0gfMKRrGfbO6m/SkKnq1eqqpBVbr5TpFT5oVUdaB9t8B3Jw/3repMNan6RHGfmuctS+0b1s+YWSkwDvtGe6fqTgH+mz3T9aHDqZ89v/L7lypSaRg4asroyMxIynJChQFT0mdR+pDWexPYZDmmCTszEbUHWbdcC3Xzbpc5w23sSMcIw2qRl6JNwe/9SULLGoKhBENxBHlbehcotqNaBdaYEeUfpQtFpIBkY+19SbQeXA7iRm7dv3pQDjynot94/SmFtT0R739lAXHaeglc5R20j70drEA81HMIkYnCN+r/ADUtYPIxDTukj5Y/BCPeQZN7A64O4xCebQd56YGKtEsi5dxMBskATJg4zGrcuiq4Zsd0Fp/Mh7YXOxaS05cRO7YgqgLMTUz1kwOiRitpAq6+nWvJusfMRjd2nWCdqsR4TN103dDmnthZiz1GSeZ1OPzlTPc3UCOLp+QXDRNJGtqdmoZp9pj9nVE5YNjrvIh+lWgwWP8A6D2OWSpNdnMDeT2KypVLxMvA3R/dPAg8pcs0vT18p0sPyTxpaltcPuP+lVDqDtV13w7e9QukZiD7IGevJR4UirJZoBpSl6ccQ4doTv8AE6X2rPeCzpd+v1q/W88v7+1Z8S7LuzR+N0j59M/eb3roFI/Zn3Ss1KfZ6Qc4AxiccstaeFdjf8NGLNT9Bnut7k8WZupscMOxQ06FL0afuN7lMLNR2U+poTxfo3/BcgPWHB7x2Fd5L1n/AMx/1LrrPTyABOoNcR2HBcdYgNR/mVfqU0l2LXRw0vWd709qabP6x6mHtauvoAZkjjVI/EUm0Z8lzjwqMPa0prPv+xcehnig3dLKX0Lnig9X3G/KErRSe0SHPzAzpn8gT69J7W3r56WtInZgArWTsfEaLORldH3XDseFxtmIyu9HKD/uKSpTe0E324CT+z/9wnUqNQtDrzYIB/dkZj/eFP8AYPiRckd3v1PmSuEOEbzGDz827ipnU3gSTTgZk3mj5oatVeLputu3wC+84gSCBgWidmBjEI5ZEKiyRlB+WEe1/wCinp6PedbRqzceyJXGVHDZqHk7THpqxoh+stHQT+ZY80y+KJBS0QNb3dAA/FKT9GWemb74BOEvdG/Ak/DJGBk+eTwj8on4qtfZ2PeXEF3NDQXScib10OJgZcYUi5TdWVpRR5nQHOKsrNQyMSSYYNu8oKz05eRtP+aurIOsyBuYM43nLpOxe2CPPNnadjBOOI1nbw3b9fDOi0jTAtBAAAvMwj1WrVLMaT/2k+0z8LVci4JjfJbNLmYtP3ScOg6kS2uHs3DbnTPdtGXTih1G59x14bOcPSbrHFZT9MrXtElw3g0CXHAAa+COOh6wzZ1ObI44qXR9YMcHNxES07WZlvRn/mrS1uc4g0XNLiJuOdBPs6jwKSVFUrM1XouZ5bS3ZI7DkehEaLqAVG75HWMPjCi034waTmmbocH1AQQ7nOgDeAcelCWGxVBEvukEhzS0yIyg6z+pXNTjrs3Qal5NErNxSen3hsCztqq1LpDXg4OdIBBMNJukzgcMxnuQOi9IVmN/avD90YydQdrW4VNXEzOThLWSNRaraykJOZyAiT+tqpK+lqlV11sknANbPyxd8AqitaXVXSTmYzgE7AdTRr+evSaJZyQhgDnOzMYn44N3dpxWqSLdjaWhK5GTG8XY/wBIPah7bZ6lEi+0EHItdey3GD1Kxt1peDznxIxDZHRez6sd6wPhDWHKGAAd2e4781wn/I1lqdo4dlZr6OlC5oxvtn7wjt4FW9rqB1KQZBhedaFt7nPDbwD3eSXEw8+g87TqdqOeqNNZNIEsIExOLTm1wPOEfLXqxz6RamrRiScHTL7SbYpmCecQ0CSRicN+SKuFoADsBgMNijpUBVDSXXmiHNumBuOGPxXLXZDDg15m6YBIOrPKVlItj7JTvw90EeYNUelG09nEqPTtUCi8HW0jHfgoKGkCIBAGGEbsDCB0tbSS0NPOvCN209WHSFpxpNmU7YqjaZnyD7qH8H7PfpOi7f5QkT7EZxtMoyhaK5I/ZggRiaRkDCTfJuqHwSDTTcHRF6cfZblvXDErTOmR00aKva3gSA0YxmTt3BQ0mwABqEId1WcJJ52BOZG/eJHWEVdxXSMFH6MttmAqDWNhPXHejNHAG8Z2DKdRO3eo7dRioR6z2dbiWdgTrILp9oDrxj5jiAvSnaTOEvYdd3js/sstpkFtcujCWwdRLWgEA68QtDUqEm6MN/cqqvZ6wqONIc0huEtIdDRm04HqWJ2/o3BJcsFbpV5MBoJOQxT69oqB12oy5hvmDhhtzVtYNGgEPLGsfjIB5onWAcjwwUWk2VHVGuFMkNAAAxyMkxvSMOyOfpDdF2uJbraQ9vY8cO9WrHXThqy4aseBCrLVhceaYY4kzhBiMZjgFdEVWU7zC2YBLSJBAEQTqOGfYtSmovkyouQXS0g17YqCRv8A1ghLVo0OcXUyKpOJYX3X47PNOvZ0ptneyrEh1MkZRltBHzEI3kmMyc+9qAgyeACxPHGS+RuOSSfxZXaLqUhUio57XBwHJvBaROHOMZdSE0zUa+oGU2hoHNECM8oA2CTPrHYjrXpFlUinXpEOwuOI5wxxukd6qbPTAJInC9dnPPCd6mPHGP0J5JP/AKLPQjmNa5wImbjG+ddBGXE4743KO2Wy68OAI4GJ2jYdXUmeLvZTEUagwGLReBw1lpMhE0LC2oxrqjwwGHR5x2E7MNs9C8LWSc7pntvHGNWge3VHuF7Zq1ws/adH1K88kxz3DO60ujjGS27KNGmQWjlCTzi52QzwAEO6UU/TIbdbTYLuMxDQ3gAF6MmDeeyOOPNrHVmN0Z4B1y9rqz20hg7A3ngiCBHkzvkwrzTmjeRPLNJIwbVGsiYbVwGBBgHdGxH2vSji4XYjXOaDtVd1TB5BbERG3+3auuPHqcp5LH6IrljjdxnEtyk5ktnInPYcZjNXtOu1zZbiMssRqIIOII2LI6PeWgjM03RvN0y3rEdasLfpO65ppNMuwOBIdDSQMPOhpg8BrWpJfZE/RwNv1HUxfvguiIjDIm9gBl0JMo8lykiHOc+9kQGTLWjcB+sF2yftJIY+Xc0m6cACeicsUy3aLrVYvPuMu3XXiC4w5xHkyMiNmSvFj0UtG3tqPBGLWlsAnD96zG7q1qw0dpWm0PYWy4uL5yAByxHA6k2roylTLA03rz2NcSBEcqyVNopjeSkeVfIjdDYSlZPQ+z6Rmo1rsMTEY4kjP4da0IeOKy1el+1a7aWmNl29J6bzR0LUUnbI36hPesZGo8s1HkxtstbKrnlgJDsuIAE9bZQ9R515mCRtnzhx2bQrClSDRAECUPcGEiYDh7pw+a7RjSo5OVuwFg2l2cyCJ4YjuUlyTzarW+227G6da7Sp3ju1SE7kgZEGQYMHvRBhdHRDyP8AaW9Aw7Vy0aMcwS600wOJnoAxJ4IPxJusf0gpMswBwaeN26O9XkUQta5xJJJ81u3nbtpww4LZUngCJ3Rr4Rn0Kq0dTpMcHPdJHkgNfdG/ESTvVx/jNLa6fZPcuGWG9HTHLUpadOq15PIVLom6AATE4TjswVho+oXFxcxzDgAHCOaNY6T2Io+EFEbepD1tO0XZyerDgZkKzTlHURpOwTTz2tukxJ5rRrc6ea0byq4NdALmlhJMg6rxlvQrZumqAIdBJGRJBic4lyEtukmVMQDs83LZgdWpXHcUkyTSbtFXR0ja6bi2kKlQNjAMvAN83FuOQjiCjrNULmi9TqMOtpY/6cUqNRzXB1N112o6iDqP6/tbDTzmj9qxzfWaJaersxW3aM8P7BmUHHJtQ/8ADf2kAKSnYKp/hOG9xYB084kdSl/0kBMNLTxcAepOOmah9EdH91Lky/FEZ0PXxg0QdRc57gPuhrZ61ONEOjn12j2KbW/F5d2IJ+mHa3j9cFW2nSxdNznHWSeaOMZ8M0p+2LXpHLrKVeq1jnObIxcZJN0F2PE/BWngrRm+dV4Aashu6FQ2Sj5RxMSXHac/itb4L0btEE6yXfrqXHO6jR0x/dkdst5a5zQ4ABx+GeaCfaC7a74DrPylceRJcYEkknAZ70IdK0ybrJqu2Uxe6zkOtd4qkjk3bO2wGWTHlNwGXls60FZdICi03udMXGDypgb9aItdKq8AOAp3jDYMuBvNxJy1akRoqhSY2+4AvIHGAIHsrMnybS4JbI1xhz23CXA3ZnHHXrgAcJ2rS0G4DgFn21bzgZHAHACDgtHTHYvH/I5o6RRjCXHVdG04nqULg1s3sYM44mI2KR9qjV8R3JlW0S13NPkkfDgvdujhownkTHRGDm96GtlCoWhwJYQ03+aHAgYjLZzutWlENxJ2Ya+PyUNVounpWPJbaLrXJU0TIl7mk7AQAOic0+ae1nWF2nYqcDmjqHclTs7DN1kwYMN17Jha2Najb1PbT/pXOUpbWfBEeKD7M9QXfFR9n+HvU2LqDeMU/Sb8EvHKfphE+Lj7P4s+pc5L1P6mfWrsNQfx6n6Y+K4bdT9L4HuRJZ6v9VP60oGwe9T+pNiagXjdPU49R7k6npUs8lxI2EFFSPV95n1LhqN2s99vemw1RG62U3iX0gd8R3KLkbOcqTjwn6kRyrfSpe+1dbUaSBLDPouBOROUbksmhWWhrW4ss7uJDj3plCo955zKpE4NY2AfvEyryE14wPBWxqKzUqz+byPJ04iXOF7jAV7YrSTRLGsc0gOpgnDLC8O1Ud1duDYFznBS+zUeAul4NUR5Qvb3uLu0wrOjQpsEC40bBAHUFQhg2DqT2hadhIL0vXHNu6jM6pluW3NB2Vrmsul7iDhA1mTJJ4EdSVqPMHsfQiGNBBl10SRtJMmAADPUud8mq4IKboqMaBhLoP3HTB16lpbRbIwaY2nPHYFXMptN0hp5rS0F2ZmJgastg6gn03CZkE7tW4LEoqTsqdArrKPScOtDusIJgFp2kx1YhWrWg4tcY2hxPbKBr22nTeWve4HA+SCDLQM7u5T/ACO0PEiEWB2onocfkUx1F+XO1Tl8wimWyk7KpT6QR8wp7M2RIEy52LXZ84gHHcAteddGfEVYs5G3t7kNX0eHCDGJJJIcDiZzYZ1rQ4+t0gHslNMay3paQr5YMukkZkaFbsb1v/M8Lo0NT2A8A53Y8rSCmDqaeDk19lBzafgVVKHY+Rm6mi6TfKAHFjvm5NbYKByDD9wn5rR+KtGRLegjsS8Vnzgfax/ErwS2Z8aOo+i3+V/dd8Qo+i3+UFemw+q3ow/DChdYDs6i75kq0hbKnxGj6I/kjuXRYqXo/wDJb9KsDZCPS6SD8A0JpoHb/TH5irQ2AvFKXon+U36U+z0WNvENGBzLQDF0YZCEQKR3dZHaAFE5paTLTidUHUBqKUNiYtAzHxd3qGsYiJxkHXqOzFI15zOW4jrXDUEjEa9e5RJhtD+UG/3T3LvKDf7ru5C19K0WeVVYPvAnqGKr63hXZ25FzvZafzQraFF1ym4+67uXRU3H3Xdyy1fw0HmUjxc6PgB81X1vC6ucrjODZ/ESsuaNKLN3XPNGB8lwx3EalYWSk4jCBi7HXmVgfBnSlWs94qVHOAZgDECXYwAIWq8E3zWto2Vmf9P+y5TfFoqXNFrXbdcGyTeGPvsGHvFFV2QW76bD8XIW2u/aNG7D+YyUXpCmTci9HJtEt3Ts4rMHyrLJcOisp1DSd6pOI+Y3q1zVdXaXG6Mz+pO5WIC4GyCpYabs6bD90KajSDAGtEAZDpn5py6qBJJJIBrmA5gHoTeRbsjhI7FIkgGcnsLh0z2yuXD6XWAeyFIkgITTOxp6x3pQfRPQ7vhTJK2xSIb3tDonslNLxrI+8LvaiEld5dkpAlRoIwumSBgdpzS8Vb6JHApuluUFMuosbUqAtLWuN0HEXudqwlU3+kVqZ+90fV40ntqDqC2ssjLgi4dZG7+kKFthacZG4ZblWO8OKLf3lG00vaon5FaCygljCHYFrTiBrAOqFrzP2Txoq62gqb/Kp03cWsPaEHV8EbOc6DfulzfwkBaTkzsaegjvTgz1ep3fCvmXtDT9MTaPAeh5oqN4P+ppQNbwEb5tSoOLA7sIXoxbucPj3ppaNo6Wwm8GNZGC0J4Mus73uNQEObGLS05zrMK20LZqlGpaXc0itVD2nEw0CMch8StMKYOV08CmVLPtEYgTskxPxWtoNUyNSvgrjTJMucSdW7hqGWoBFU6zvSOWwdyZWAmQ1zW4RiTqyMTjgVNo6jfcWzjE74BAPaFPJjaqiaTXsIbTAyTrqSS8x2FdSupJIDt1K6kkgFdSupJIBXUoSSQCupXUkkArqV1JJAK6kAkkgOwu3UkkAFaq7g66DGGev4oY05zLjxJKSShTni4GS6y0OYcHE4jAmRiY15dCSSoLx9MHMA8QEPVsrSIjA7MOxJJADGzQSLziIBxjOM8BvRuiKYvOOsADrknsCSS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84" name="Shape 384" descr="data:image/jpeg;base64,/9j/4AAQSkZJRgABAQAAAQABAAD/2wCEAAkGBxQSEhUUExQVFRUWFRUUFRgYFxgZGBcXFRQWFhQWFxgYHCggGBwlHBQVITEhJSkrLi4uGB8zODMsNygtLisBCgoKDg0OGhAQGy8kHyQsLCwsLCwsLCwsLCwsLCwsLCwsLCwsLCwsLCwsLCwsLCwsLCwsLCwsLCwsLCwsLCwsLP/AABEIAPQAzgMBIgACEQEDEQH/xAAcAAABBQEBAQAAAAAAAAAAAAAEAAIDBQYBBwj/xABMEAABAwEEBQYLBQYCCgMAAAABAAIRAwQSITEFQVFhcRMigZGx0QYUMkJSYnKSocHSU4KywvAjM0OTouEV8RYkNHODo7PD0+IHY2T/xAAYAQEBAQEBAAAAAAAAAAAAAAAAAQIDBP/EACURAAICAgICAwACAwAAAAAAAAABAhEDEiFRE0EiMWEEsRQjMv/aAAwDAQACEQMRAD8A9h0rpmlZ45S/i17+bTe+G07t9xuAwBfbidqdR0xQdfiqz9mSKkuAuQYl05DfkVHpLQtK0VKb6rQ8MZUYGOALTyhpkkg7OTj7xVdbPBKm94qB7muDqjxDWES+0WeuLwI5wBszWjc45GCALY6XoS4GtTF0Mc6XtAAqTyZkmOdBhRjTtn5QUuWZfLnsifPpmmHsnK9+1Zzc8dxVQ/wNZDQKrgWtaASymcRTr03GLsYi0vwyENjDBSu8EaczfdgHhshpLb5srjjEkzZG4+udyAuvH6WP7Sng64ee3B+JunHB2BwzwTf8ToxPLUovXJvti96MzniMN6orB4E0aVRtQPeS2qKrZg5MtLGjnTl4290iMWt3yDS8AAxgpNrucx1/lS9rS+H2Zln5kggG7TbsjGBHNQGw8ZZjDmmASYIODSQcthBHEKGlpWi4SKrIuNqGXAEMcAWucDi0EEZ7VW6E8H+Rfanuug16hDA0k3KXOcBJaOc6rVr1TsNUiTEkGh4DsbVNQ1qjppindIbdujxfVH/5me8ZnCAL/wDxahdvcvSuyGzyjIkiQJnMjGEasla/AoEs5N4aBIfLGHm8naWy1paRem0nE6m9Bu32KpTg0HTAa006jiWODWhoh2JpugDEAg4y2TIAskkJYre2pIgse3yqb4D2zrwJDh6zSQYOOCKc4DPBAdSUFS202+VUYOLgPmhn6cswztFH+YzvQFgkqh/hNZB/HYeBnsQ7/DKxj+KTwp1T+RWmC/SWaf4cWUZGoeDCPxQhn+H9AZUq56KfzqK6voWa5JYt3/yCzVQqdLmjslNpeHb3GG2YEnKap/8AGmkiWbZJZ6h4QVM6lIAa7jy5w4NLRe652Tkr+nUDgHNMggEEZEHEELJRySSSASSSSASSqtEaYZUbdc5oqNN0g829sc0HHEatRkb1aoBJJJIBJJJIBLO6e8KmUCWUxylQYHHmsPrHbuHTCZ4TaZImjSMH+I8ZtnzWnU4jM6hliZGRFmC6QjfLI2K2eEFqqGTVc0bGcwDqx6yUI+3VznWrH/iP70aLMuiy7j1LrUejNsp7TSdUi855IyJc6ROwk4fNCuYWfvACPTjD7483jlwWkFl3Losm5XgFELNsAXfFyrulYA0Q1oA2CITvFNwV2IUfixXfFirvxX2etdFnG1qWCk8VKXiyu3UmgZhC1FLBXizLQaDsN0XiMTkgbHQvuA1a1qbPTgTswHFccs39FQ0U8VfaE/ctGy833XuA7FTgQrbQR/Y/frf9Z64o2WCSSS0BJJJIDDtt9OpgK1nqDYCPk8pcu5gmm4shzRzHS3nOaMGkXcnbF4o4YlemaEqHxaznG4A0vuzkwNGr2SsENaNNVmAklj4BMObDjHrNMD3VqKbpAO0A9a8yeP8AXauqbIPhUf3r0qy+Q32W9gWkUlVZp7SXI0+b5buazdtcdwHxga1ZEwsFpa38tUdUGLBzacegNY9o48I2LcVbI2V1a0Nbg57QTjznAEyZLsTjJnFMGk6Y/iN6wewKirWas9xcabpJnKI2DHYIC4NGVfQPW3vXXb8MF67TNL7T+l3yaiaFovtDmkwcsCNcZFZ2noiqSJECcTIwGvIrRsaAABgBAHAZKqXYANH6YbWqPY29LJmdzi3DHciNIWsUqbqhBIaJIGeYGvihdHaHbRqVKjS4mpmDECXXjEDajbXZhUY5jpuuEGMCifAB9D24V6TakRJIPEGDrKOrsDcELo6wsoMDGTdBJxMmTniiapvGUv6BAVxS8mmPpnYrsgNc5RFqe5jthT6FIkgFHJIFjomzwJ2q6OobO3Wq+hVA8+m2Mpcn1LdTbnWo+8O9eSTtmwpzsY3E9Ud6tfB/9z/xKvxqvPzWXq6TonOtT6HY/AqWx+EzKIjlGOZeLiLr73OMuxEjbqRFNqkuArq0BJJJID5cdmvS/BR82EbqdQf1VB8lQP8AAapeIFWmcYyfEkSBMZwtT4P6LfZ6BpPLXGHYtmMS46x6ywRHKx/1077G74Vf7r0mx/u2ey3sC8ytNQC2UyddkqfjZ3r0fR1oDqLHNk80DIgy3BwIOIIIIIOxaQPLvDzwkNK21aZpMqXSy6XE4A02GANWJJ6Vnj4aVNVKkPe+peu6S8H6FZ5qPpt5Q5vDW3iIiDeadg34KMeDNkH8Bnx71qmQ8jPhpW9Cj1P+tc/0ztHo0fcPzcvYBoCzD+BT91SDQ1n+xp+6Ep9g8Zd4XWk/ZjhTCYfCa1nJw6KbPm1e1jRVD7Gn7je5OGjqP2VP3G9yavsHiB8IbYfPd0UmfQm/47bPtKnQwfJq9zFjp/Zs9xvcnizs9BvujuTUHhB0tbT/ABK/ReHYE3xy2H+JaPeqd697FMbB1BdhNQeBxaz51c/ff3pCx2s6qx6XH5r31KU0B4VR0XaddKqeglT09H1ZaDSfLpu8w86NmGK9vBWcqfvbFwf+H+yagxdj0TWvBvIPBOUtu/F0BE19GV2ODDRfedF0CCDeMYuBLRvkr0PSA5kjMEEdcfNEgpohZ57/AKMWtw8im3jV+lpXK3gva2wLlN4cCCWP8nISb4bOZy2L0RcTRCyxaMF1DWarqPR3IlRo0JJJJAed+L4kycTJHNiQIBiImE7k/Z6WN+QCkKSwCJ9KdTNWNyCIMjEFPaImadJxJJJLMSSZJJxTkkToHaVoeyeTimDEhkAGNcFhxxUx0lW9N3/KP/bCgXHvAEla3ZKCRpWqIlzswPJpHMxqhHC2P+0HTS7nBZe1W0zdYJdjgMbsiJMedBwGrM6k6k4/YPPS4drSu8Vxyjm30agW2p6bP5Tv/Iui3P8ASp/y3j86ywttLXSf0VAfyp4tdn1tq/0n5q6ols11itl9zmuiQA4ESAQcDgdYPaEYsbYq9K/+yNQGMMS3ji0nUB1cFaCvU+0eP6vxUyo4mlIvklSC11B57j7TGdzU4aRqa3U/c7qqlFsuUlVN0m/0WO/mN/K5OGk3a2NHCofzMCULLMLO1P3tj+98Wv7lYt0sPs3ng6kf+4FVueeUs55OoAw87AGObV9Amc29ajRbL62eQf1rCfZzzG+y3sCDtOkGFp8vVnTqDWNrU6z2+kGNBqMBujNwGrehA1JRMtLHZPYeDgewqUIBI2z1ZG9BLrXQZUastlikm03yJTlg0YEpJFJYAkkkPabUGziMMych3ncqk3wiN0S1aoG86h+shvVaarqroZ0u1Aer9WvUmU2OrEjEM84nN3tfTlt2K4oUmsENHed5Xphjo4ynZyxWRtMQM9Z2oTStuiWNz84/IJ+kbbcF1vlH4DbxVKV0ZlCSSXFClz4N2eXOdsF0cTiez4rRsYg9D2bk6QBzPOPE6uxWLVCnQ1dhdC6slGOpA5gdQTRZ2+iOpSpIUhNnbv6z3quo05cBte4ajgGvIzG4K4Cq7H5Y9t34KigJ61lAGZ+G3cF1tAwIecht+pTWryT0doT2DAcB2KkA6lOBzrrhrkatycbDT9BnQ0IotUVmPm7MOjV3dCAgo0R6wIMG6947DsxUzS5mLS5w85rnFxI9UuOB3ZH4jtUQQduB+R6+1OShZY2S0ggOaZaf10EbFYArMtqGm4uGLT5bfzt9baNfHO7sloBAIMtIkEb1zlE6RZjSkulA6SqgAg5AXiNuprek9gXOMdnRZOlZDbNIjJpw2jN3s7Bv/wA1BZbKahDnYNGQGXRt9pcsdj853+fcNysg5eyGNJHmlOyanAEDAKG2Wu4NpOQ+ajr2gNE9Q2qqqPLjJzK1J0ZirOOdJk4kpJLiwdDqL0VZ79QA5DnHoyHXCERejLTcfuOB+R/W1Aa5pUzSq6nXRLKqNBMLBTlA2onios0askSlMvLt5QDwqmwnnN9t34Hq0DlT6Ndzm+2/8DkKWVtPMPR2hStyHAKG3H9m7hPUQVJSfLQdw7EIPKHeYcD0H5KYuUVTEKgleJChY7DHMYHvSs9SRBzCbV5rp1HA/L49qAa9y5QtDqZNwBwOJaTdAPpAwYnWIxzwxmOocU0OWtbRm6AXuiSdWJVNaXFzgA0nG+4fBoOGoZ9CsrdU83pPAf37CorHZagDiQWucZyYcNWBcNWHQFywpRWzNZG26REW1T5LSOMd6XilQ5vA/W4BGGzO1uf1AfhchzYXazP3HdxXfePZx1l0DvsrB5VWT0fMlRWHkjPKEzIAAn5DajjZDBG0RlVH5IXBZiPR6R300uJfkB16TRVu5NluvUQCcetWtKw2d3kteYzgkxxgqBjSNbRwNMHrLQnse0HENJO2pTOXF2CcDkIOi6Po1R0OTTouh/8AYOgrrazfQHQWfJylbU9R/RPyKULE2hTH8Wp0gfMKRrGfbO6m/SkKnq1eqqpBVbr5TpFT5oVUdaB9t8B3Jw/3repMNan6RHGfmuctS+0b1s+YWSkwDvtGe6fqTgH+mz3T9aHDqZ89v/L7lypSaRg4asroyMxIynJChQFT0mdR+pDWexPYZDmmCTszEbUHWbdcC3Xzbpc5w23sSMcIw2qRl6JNwe/9SULLGoKhBENxBHlbehcotqNaBdaYEeUfpQtFpIBkY+19SbQeXA7iRm7dv3pQDjynot94/SmFtT0R739lAXHaeglc5R20j70drEA81HMIkYnCN+r/ADUtYPIxDTukj5Y/BCPeQZN7A64O4xCebQd56YGKtEsi5dxMBskATJg4zGrcuiq4Zsd0Fp/Mh7YXOxaS05cRO7YgqgLMTUz1kwOiRitpAq6+nWvJusfMRjd2nWCdqsR4TN103dDmnthZiz1GSeZ1OPzlTPc3UCOLp+QXDRNJGtqdmoZp9pj9nVE5YNjrvIh+lWgwWP8A6D2OWSpNdnMDeT2KypVLxMvA3R/dPAg8pcs0vT18p0sPyTxpaltcPuP+lVDqDtV13w7e9QukZiD7IGevJR4UirJZoBpSl6ccQ4doTv8AE6X2rPeCzpd+v1q/W88v7+1Z8S7LuzR+N0j59M/eb3roFI/Zn3Ss1KfZ6Qc4AxiccstaeFdjf8NGLNT9Bnut7k8WZupscMOxQ06FL0afuN7lMLNR2U+poTxfo3/BcgPWHB7x2Fd5L1n/AMx/1LrrPTyABOoNcR2HBcdYgNR/mVfqU0l2LXRw0vWd709qabP6x6mHtauvoAZkjjVI/EUm0Z8lzjwqMPa0prPv+xcehnig3dLKX0Lnig9X3G/KErRSe0SHPzAzpn8gT69J7W3r56WtInZgArWTsfEaLORldH3XDseFxtmIyu9HKD/uKSpTe0E324CT+z/9wnUqNQtDrzYIB/dkZj/eFP8AYPiRckd3v1PmSuEOEbzGDz827ipnU3gSTTgZk3mj5oatVeLputu3wC+84gSCBgWidmBjEI5ZEKiyRlB+WEe1/wCinp6PedbRqzceyJXGVHDZqHk7THpqxoh+stHQT+ZY80y+KJBS0QNb3dAA/FKT9GWemb74BOEvdG/Ak/DJGBk+eTwj8on4qtfZ2PeXEF3NDQXScib10OJgZcYUi5TdWVpRR5nQHOKsrNQyMSSYYNu8oKz05eRtP+aurIOsyBuYM43nLpOxe2CPPNnadjBOOI1nbw3b9fDOi0jTAtBAAAvMwj1WrVLMaT/2k+0z8LVci4JjfJbNLmYtP3ScOg6kS2uHs3DbnTPdtGXTih1G59x14bOcPSbrHFZT9MrXtElw3g0CXHAAa+COOh6wzZ1ObI44qXR9YMcHNxES07WZlvRn/mrS1uc4g0XNLiJuOdBPs6jwKSVFUrM1XouZ5bS3ZI7DkehEaLqAVG75HWMPjCi034waTmmbocH1AQQ7nOgDeAcelCWGxVBEvukEhzS0yIyg6z+pXNTjrs3Qal5NErNxSen3hsCztqq1LpDXg4OdIBBMNJukzgcMxnuQOi9IVmN/avD90YydQdrW4VNXEzOThLWSNRaraykJOZyAiT+tqpK+lqlV11sknANbPyxd8AqitaXVXSTmYzgE7AdTRr+evSaJZyQhgDnOzMYn44N3dpxWqSLdjaWhK5GTG8XY/wBIPah7bZ6lEi+0EHItdey3GD1Kxt1peDznxIxDZHRez6sd6wPhDWHKGAAd2e4781wn/I1lqdo4dlZr6OlC5oxvtn7wjt4FW9rqB1KQZBhedaFt7nPDbwD3eSXEw8+g87TqdqOeqNNZNIEsIExOLTm1wPOEfLXqxz6RamrRiScHTL7SbYpmCecQ0CSRicN+SKuFoADsBgMNijpUBVDSXXmiHNumBuOGPxXLXZDDg15m6YBIOrPKVlItj7JTvw90EeYNUelG09nEqPTtUCi8HW0jHfgoKGkCIBAGGEbsDCB0tbSS0NPOvCN209WHSFpxpNmU7YqjaZnyD7qH8H7PfpOi7f5QkT7EZxtMoyhaK5I/ZggRiaRkDCTfJuqHwSDTTcHRF6cfZblvXDErTOmR00aKva3gSA0YxmTt3BQ0mwABqEId1WcJJ52BOZG/eJHWEVdxXSMFH6MttmAqDWNhPXHejNHAG8Z2DKdRO3eo7dRioR6z2dbiWdgTrILp9oDrxj5jiAvSnaTOEvYdd3js/sstpkFtcujCWwdRLWgEA68QtDUqEm6MN/cqqvZ6wqONIc0huEtIdDRm04HqWJ2/o3BJcsFbpV5MBoJOQxT69oqB12oy5hvmDhhtzVtYNGgEPLGsfjIB5onWAcjwwUWk2VHVGuFMkNAAAxyMkxvSMOyOfpDdF2uJbraQ9vY8cO9WrHXThqy4aseBCrLVhceaYY4kzhBiMZjgFdEVWU7zC2YBLSJBAEQTqOGfYtSmovkyouQXS0g17YqCRv8A1ghLVo0OcXUyKpOJYX3X47PNOvZ0ptneyrEh1MkZRltBHzEI3kmMyc+9qAgyeACxPHGS+RuOSSfxZXaLqUhUio57XBwHJvBaROHOMZdSE0zUa+oGU2hoHNECM8oA2CTPrHYjrXpFlUinXpEOwuOI5wxxukd6qbPTAJInC9dnPPCd6mPHGP0J5JP/AKLPQjmNa5wImbjG+ddBGXE4743KO2Wy68OAI4GJ2jYdXUmeLvZTEUagwGLReBw1lpMhE0LC2oxrqjwwGHR5x2E7MNs9C8LWSc7pntvHGNWge3VHuF7Zq1ws/adH1K88kxz3DO60ujjGS27KNGmQWjlCTzi52QzwAEO6UU/TIbdbTYLuMxDQ3gAF6MmDeeyOOPNrHVmN0Z4B1y9rqz20hg7A3ngiCBHkzvkwrzTmjeRPLNJIwbVGsiYbVwGBBgHdGxH2vSji4XYjXOaDtVd1TB5BbERG3+3auuPHqcp5LH6IrljjdxnEtyk5ktnInPYcZjNXtOu1zZbiMssRqIIOII2LI6PeWgjM03RvN0y3rEdasLfpO65ppNMuwOBIdDSQMPOhpg8BrWpJfZE/RwNv1HUxfvguiIjDIm9gBl0JMo8lykiHOc+9kQGTLWjcB+sF2yftJIY+Xc0m6cACeicsUy3aLrVYvPuMu3XXiC4w5xHkyMiNmSvFj0UtG3tqPBGLWlsAnD96zG7q1qw0dpWm0PYWy4uL5yAByxHA6k2roylTLA03rz2NcSBEcqyVNopjeSkeVfIjdDYSlZPQ+z6Rmo1rsMTEY4kjP4da0IeOKy1el+1a7aWmNl29J6bzR0LUUnbI36hPesZGo8s1HkxtstbKrnlgJDsuIAE9bZQ9R515mCRtnzhx2bQrClSDRAECUPcGEiYDh7pw+a7RjSo5OVuwFg2l2cyCJ4YjuUlyTzarW+227G6da7Sp3ju1SE7kgZEGQYMHvRBhdHRDyP8AaW9Aw7Vy0aMcwS600wOJnoAxJ4IPxJusf0gpMswBwaeN26O9XkUQta5xJJJ81u3nbtpww4LZUngCJ3Rr4Rn0Kq0dTpMcHPdJHkgNfdG/ESTvVx/jNLa6fZPcuGWG9HTHLUpadOq15PIVLom6AATE4TjswVho+oXFxcxzDgAHCOaNY6T2Io+EFEbepD1tO0XZyerDgZkKzTlHURpOwTTz2tukxJ5rRrc6ea0byq4NdALmlhJMg6rxlvQrZumqAIdBJGRJBic4lyEtukmVMQDs83LZgdWpXHcUkyTSbtFXR0ja6bi2kKlQNjAMvAN83FuOQjiCjrNULmi9TqMOtpY/6cUqNRzXB1N112o6iDqP6/tbDTzmj9qxzfWaJaersxW3aM8P7BmUHHJtQ/8ADf2kAKSnYKp/hOG9xYB084kdSl/0kBMNLTxcAepOOmah9EdH91Lky/FEZ0PXxg0QdRc57gPuhrZ61ONEOjn12j2KbW/F5d2IJ+mHa3j9cFW2nSxdNznHWSeaOMZ8M0p+2LXpHLrKVeq1jnObIxcZJN0F2PE/BWngrRm+dV4Aashu6FQ2Sj5RxMSXHac/itb4L0btEE6yXfrqXHO6jR0x/dkdst5a5zQ4ABx+GeaCfaC7a74DrPylceRJcYEkknAZ70IdK0ybrJqu2Uxe6zkOtd4qkjk3bO2wGWTHlNwGXls60FZdICi03udMXGDypgb9aItdKq8AOAp3jDYMuBvNxJy1akRoqhSY2+4AvIHGAIHsrMnybS4JbI1xhz23CXA3ZnHHXrgAcJ2rS0G4DgFn21bzgZHAHACDgtHTHYvH/I5o6RRjCXHVdG04nqULg1s3sYM44mI2KR9qjV8R3JlW0S13NPkkfDgvdujhownkTHRGDm96GtlCoWhwJYQ03+aHAgYjLZzutWlENxJ2Ya+PyUNVounpWPJbaLrXJU0TIl7mk7AQAOic0+ae1nWF2nYqcDmjqHclTs7DN1kwYMN17Jha2Najb1PbT/pXOUpbWfBEeKD7M9QXfFR9n+HvU2LqDeMU/Sb8EvHKfphE+Lj7P4s+pc5L1P6mfWrsNQfx6n6Y+K4bdT9L4HuRJZ6v9VP60oGwe9T+pNiagXjdPU49R7k6npUs8lxI2EFFSPV95n1LhqN2s99vemw1RG62U3iX0gd8R3KLkbOcqTjwn6kRyrfSpe+1dbUaSBLDPouBOROUbksmhWWhrW4ss7uJDj3plCo955zKpE4NY2AfvEyryE14wPBWxqKzUqz+byPJ04iXOF7jAV7YrSTRLGsc0gOpgnDLC8O1Ud1duDYFznBS+zUeAul4NUR5Qvb3uLu0wrOjQpsEC40bBAHUFQhg2DqT2hadhIL0vXHNu6jM6pluW3NB2Vrmsul7iDhA1mTJJ4EdSVqPMHsfQiGNBBl10SRtJMmAADPUud8mq4IKboqMaBhLoP3HTB16lpbRbIwaY2nPHYFXMptN0hp5rS0F2ZmJgastg6gn03CZkE7tW4LEoqTsqdArrKPScOtDusIJgFp2kx1YhWrWg4tcY2hxPbKBr22nTeWve4HA+SCDLQM7u5T/ACO0PEiEWB2onocfkUx1F+XO1Tl8wimWyk7KpT6QR8wp7M2RIEy52LXZ84gHHcAteddGfEVYs5G3t7kNX0eHCDGJJJIcDiZzYZ1rQ4+t0gHslNMay3paQr5YMukkZkaFbsb1v/M8Lo0NT2A8A53Y8rSCmDqaeDk19lBzafgVVKHY+Rm6mi6TfKAHFjvm5NbYKByDD9wn5rR+KtGRLegjsS8Vnzgfax/ErwS2Z8aOo+i3+V/dd8Qo+i3+UFemw+q3ow/DChdYDs6i75kq0hbKnxGj6I/kjuXRYqXo/wDJb9KsDZCPS6SD8A0JpoHb/TH5irQ2AvFKXon+U36U+z0WNvENGBzLQDF0YZCEQKR3dZHaAFE5paTLTidUHUBqKUNiYtAzHxd3qGsYiJxkHXqOzFI15zOW4jrXDUEjEa9e5RJhtD+UG/3T3LvKDf7ru5C19K0WeVVYPvAnqGKr63hXZ25FzvZafzQraFF1ym4+67uXRU3H3Xdyy1fw0HmUjxc6PgB81X1vC6ucrjODZ/ESsuaNKLN3XPNGB8lwx3EalYWSk4jCBi7HXmVgfBnSlWs94qVHOAZgDECXYwAIWq8E3zWto2Vmf9P+y5TfFoqXNFrXbdcGyTeGPvsGHvFFV2QW76bD8XIW2u/aNG7D+YyUXpCmTci9HJtEt3Ts4rMHyrLJcOisp1DSd6pOI+Y3q1zVdXaXG6Mz+pO5WIC4GyCpYabs6bD90KajSDAGtEAZDpn5py6qBJJJIBrmA5gHoTeRbsjhI7FIkgGcnsLh0z2yuXD6XWAeyFIkgITTOxp6x3pQfRPQ7vhTJK2xSIb3tDonslNLxrI+8LvaiEld5dkpAlRoIwumSBgdpzS8Vb6JHApuluUFMuosbUqAtLWuN0HEXudqwlU3+kVqZ+90fV40ntqDqC2ssjLgi4dZG7+kKFthacZG4ZblWO8OKLf3lG00vaon5FaCygljCHYFrTiBrAOqFrzP2Txoq62gqb/Kp03cWsPaEHV8EbOc6DfulzfwkBaTkzsaegjvTgz1ep3fCvmXtDT9MTaPAeh5oqN4P+ppQNbwEb5tSoOLA7sIXoxbucPj3ppaNo6Wwm8GNZGC0J4Mus73uNQEObGLS05zrMK20LZqlGpaXc0itVD2nEw0CMch8StMKYOV08CmVLPtEYgTskxPxWtoNUyNSvgrjTJMucSdW7hqGWoBFU6zvSOWwdyZWAmQ1zW4RiTqyMTjgVNo6jfcWzjE74BAPaFPJjaqiaTXsIbTAyTrqSS8x2FdSupJIDt1K6kkgFdSupJIBXUoSSQCupXUkkArqV1JJAK6kAkkgOwu3UkkAFaq7g66DGGev4oY05zLjxJKSShTni4GS6y0OYcHE4jAmRiY15dCSSoLx9MHMA8QEPVsrSIjA7MOxJJADGzQSLziIBxjOM8BvRuiKYvOOsADrknsCSS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85" name="Shape 385" descr="data:image/jpeg;base64,/9j/4AAQSkZJRgABAQAAAQABAAD/2wCEAAkGBxQSEhUUExQVFRUWFRUUFRgYFxgZGBcXFRQWFhQWFxgYHCggGBwlHBQVITEhJSkrLi4uGB8zODMsNygtLisBCgoKDg0OGhAQGy8kHyQsLCwsLCwsLCwsLCwsLCwsLCwsLCwsLCwsLCwsLCwsLCwsLCwsLCwsLCwsLCwsLCwsLP/AABEIAPQAzgMBIgACEQEDEQH/xAAcAAABBQEBAQAAAAAAAAAAAAAEAAIDBQYBBwj/xABMEAABAwEEBQYLBQYCCgMAAAABAAIRAwQSITEFQVFhcRMigZGx0QYUMkJSYnKSocHSU4KywvAjM0OTouEV8RYkNHODo7PD0+IHY2T/xAAYAQEBAQEBAAAAAAAAAAAAAAAAAQIDBP/EACURAAICAgICAwACAwAAAAAAAAABAhEDEiFRE0EiMWEEsRQjMv/aAAwDAQACEQMRAD8A9h0rpmlZ45S/i17+bTe+G07t9xuAwBfbidqdR0xQdfiqz9mSKkuAuQYl05DfkVHpLQtK0VKb6rQ8MZUYGOALTyhpkkg7OTj7xVdbPBKm94qB7muDqjxDWES+0WeuLwI5wBszWjc45GCALY6XoS4GtTF0Mc6XtAAqTyZkmOdBhRjTtn5QUuWZfLnsifPpmmHsnK9+1Zzc8dxVQ/wNZDQKrgWtaASymcRTr03GLsYi0vwyENjDBSu8EaczfdgHhshpLb5srjjEkzZG4+udyAuvH6WP7Sng64ee3B+JunHB2BwzwTf8ToxPLUovXJvti96MzniMN6orB4E0aVRtQPeS2qKrZg5MtLGjnTl4290iMWt3yDS8AAxgpNrucx1/lS9rS+H2Zln5kggG7TbsjGBHNQGw8ZZjDmmASYIODSQcthBHEKGlpWi4SKrIuNqGXAEMcAWucDi0EEZ7VW6E8H+Rfanuug16hDA0k3KXOcBJaOc6rVr1TsNUiTEkGh4DsbVNQ1qjppindIbdujxfVH/5me8ZnCAL/wDxahdvcvSuyGzyjIkiQJnMjGEasla/AoEs5N4aBIfLGHm8naWy1paRem0nE6m9Bu32KpTg0HTAa006jiWODWhoh2JpugDEAg4y2TIAskkJYre2pIgse3yqb4D2zrwJDh6zSQYOOCKc4DPBAdSUFS202+VUYOLgPmhn6cswztFH+YzvQFgkqh/hNZB/HYeBnsQ7/DKxj+KTwp1T+RWmC/SWaf4cWUZGoeDCPxQhn+H9AZUq56KfzqK6voWa5JYt3/yCzVQqdLmjslNpeHb3GG2YEnKap/8AGmkiWbZJZ6h4QVM6lIAa7jy5w4NLRe652Tkr+nUDgHNMggEEZEHEELJRySSSASSSSASSqtEaYZUbdc5oqNN0g829sc0HHEatRkb1aoBJJJIBJJJIBLO6e8KmUCWUxylQYHHmsPrHbuHTCZ4TaZImjSMH+I8ZtnzWnU4jM6hliZGRFmC6QjfLI2K2eEFqqGTVc0bGcwDqx6yUI+3VznWrH/iP70aLMuiy7j1LrUejNsp7TSdUi855IyJc6ROwk4fNCuYWfvACPTjD7483jlwWkFl3Losm5XgFELNsAXfFyrulYA0Q1oA2CITvFNwV2IUfixXfFirvxX2etdFnG1qWCk8VKXiyu3UmgZhC1FLBXizLQaDsN0XiMTkgbHQvuA1a1qbPTgTswHFccs39FQ0U8VfaE/ctGy833XuA7FTgQrbQR/Y/frf9Z64o2WCSSS0BJJJIDDtt9OpgK1nqDYCPk8pcu5gmm4shzRzHS3nOaMGkXcnbF4o4YlemaEqHxaznG4A0vuzkwNGr2SsENaNNVmAklj4BMObDjHrNMD3VqKbpAO0A9a8yeP8AXauqbIPhUf3r0qy+Q32W9gWkUlVZp7SXI0+b5buazdtcdwHxga1ZEwsFpa38tUdUGLBzacegNY9o48I2LcVbI2V1a0Nbg57QTjznAEyZLsTjJnFMGk6Y/iN6wewKirWas9xcabpJnKI2DHYIC4NGVfQPW3vXXb8MF67TNL7T+l3yaiaFovtDmkwcsCNcZFZ2noiqSJECcTIwGvIrRsaAABgBAHAZKqXYANH6YbWqPY29LJmdzi3DHciNIWsUqbqhBIaJIGeYGvihdHaHbRqVKjS4mpmDECXXjEDajbXZhUY5jpuuEGMCifAB9D24V6TakRJIPEGDrKOrsDcELo6wsoMDGTdBJxMmTniiapvGUv6BAVxS8mmPpnYrsgNc5RFqe5jthT6FIkgFHJIFjomzwJ2q6OobO3Wq+hVA8+m2Mpcn1LdTbnWo+8O9eSTtmwpzsY3E9Ud6tfB/9z/xKvxqvPzWXq6TonOtT6HY/AqWx+EzKIjlGOZeLiLr73OMuxEjbqRFNqkuArq0BJJJID5cdmvS/BR82EbqdQf1VB8lQP8AAapeIFWmcYyfEkSBMZwtT4P6LfZ6BpPLXGHYtmMS46x6ywRHKx/1077G74Vf7r0mx/u2ey3sC8ytNQC2UyddkqfjZ3r0fR1oDqLHNk80DIgy3BwIOIIIIIOxaQPLvDzwkNK21aZpMqXSy6XE4A02GANWJJ6Vnj4aVNVKkPe+peu6S8H6FZ5qPpt5Q5vDW3iIiDeadg34KMeDNkH8Bnx71qmQ8jPhpW9Cj1P+tc/0ztHo0fcPzcvYBoCzD+BT91SDQ1n+xp+6Ep9g8Zd4XWk/ZjhTCYfCa1nJw6KbPm1e1jRVD7Gn7je5OGjqP2VP3G9yavsHiB8IbYfPd0UmfQm/47bPtKnQwfJq9zFjp/Zs9xvcnizs9BvujuTUHhB0tbT/ABK/ReHYE3xy2H+JaPeqd697FMbB1BdhNQeBxaz51c/ff3pCx2s6qx6XH5r31KU0B4VR0XaddKqeglT09H1ZaDSfLpu8w86NmGK9vBWcqfvbFwf+H+yagxdj0TWvBvIPBOUtu/F0BE19GV2ODDRfedF0CCDeMYuBLRvkr0PSA5kjMEEdcfNEgpohZ57/AKMWtw8im3jV+lpXK3gva2wLlN4cCCWP8nISb4bOZy2L0RcTRCyxaMF1DWarqPR3IlRo0JJJJAed+L4kycTJHNiQIBiImE7k/Z6WN+QCkKSwCJ9KdTNWNyCIMjEFPaImadJxJJJLMSSZJJxTkkToHaVoeyeTimDEhkAGNcFhxxUx0lW9N3/KP/bCgXHvAEla3ZKCRpWqIlzswPJpHMxqhHC2P+0HTS7nBZe1W0zdYJdjgMbsiJMedBwGrM6k6k4/YPPS4drSu8Vxyjm30agW2p6bP5Tv/Iui3P8ASp/y3j86ywttLXSf0VAfyp4tdn1tq/0n5q6ols11itl9zmuiQA4ESAQcDgdYPaEYsbYq9K/+yNQGMMS3ji0nUB1cFaCvU+0eP6vxUyo4mlIvklSC11B57j7TGdzU4aRqa3U/c7qqlFsuUlVN0m/0WO/mN/K5OGk3a2NHCofzMCULLMLO1P3tj+98Wv7lYt0sPs3ng6kf+4FVueeUs55OoAw87AGObV9Amc29ajRbL62eQf1rCfZzzG+y3sCDtOkGFp8vVnTqDWNrU6z2+kGNBqMBujNwGrehA1JRMtLHZPYeDgewqUIBI2z1ZG9BLrXQZUastlikm03yJTlg0YEpJFJYAkkkPabUGziMMych3ncqk3wiN0S1aoG86h+shvVaarqroZ0u1Aer9WvUmU2OrEjEM84nN3tfTlt2K4oUmsENHed5Xphjo4ynZyxWRtMQM9Z2oTStuiWNz84/IJ+kbbcF1vlH4DbxVKV0ZlCSSXFClz4N2eXOdsF0cTiez4rRsYg9D2bk6QBzPOPE6uxWLVCnQ1dhdC6slGOpA5gdQTRZ2+iOpSpIUhNnbv6z3quo05cBte4ajgGvIzG4K4Cq7H5Y9t34KigJ61lAGZ+G3cF1tAwIecht+pTWryT0doT2DAcB2KkA6lOBzrrhrkatycbDT9BnQ0IotUVmPm7MOjV3dCAgo0R6wIMG6947DsxUzS5mLS5w85rnFxI9UuOB3ZH4jtUQQduB+R6+1OShZY2S0ggOaZaf10EbFYArMtqGm4uGLT5bfzt9baNfHO7sloBAIMtIkEb1zlE6RZjSkulA6SqgAg5AXiNuprek9gXOMdnRZOlZDbNIjJpw2jN3s7Bv/wA1BZbKahDnYNGQGXRt9pcsdj853+fcNysg5eyGNJHmlOyanAEDAKG2Wu4NpOQ+ajr2gNE9Q2qqqPLjJzK1J0ZirOOdJk4kpJLiwdDqL0VZ79QA5DnHoyHXCERejLTcfuOB+R/W1Aa5pUzSq6nXRLKqNBMLBTlA2onios0askSlMvLt5QDwqmwnnN9t34Hq0DlT6Ndzm+2/8DkKWVtPMPR2hStyHAKG3H9m7hPUQVJSfLQdw7EIPKHeYcD0H5KYuUVTEKgleJChY7DHMYHvSs9SRBzCbV5rp1HA/L49qAa9y5QtDqZNwBwOJaTdAPpAwYnWIxzwxmOocU0OWtbRm6AXuiSdWJVNaXFzgA0nG+4fBoOGoZ9CsrdU83pPAf37CorHZagDiQWucZyYcNWBcNWHQFywpRWzNZG26REW1T5LSOMd6XilQ5vA/W4BGGzO1uf1AfhchzYXazP3HdxXfePZx1l0DvsrB5VWT0fMlRWHkjPKEzIAAn5DajjZDBG0RlVH5IXBZiPR6R300uJfkB16TRVu5NluvUQCcetWtKw2d3kteYzgkxxgqBjSNbRwNMHrLQnse0HENJO2pTOXF2CcDkIOi6Po1R0OTTouh/8AYOgrrazfQHQWfJylbU9R/RPyKULE2hTH8Wp0gfMKRrGfbO6m/SkKnq1eqqpBVbr5TpFT5oVUdaB9t8B3Jw/3repMNan6RHGfmuctS+0b1s+YWSkwDvtGe6fqTgH+mz3T9aHDqZ89v/L7lypSaRg4asroyMxIynJChQFT0mdR+pDWexPYZDmmCTszEbUHWbdcC3Xzbpc5w23sSMcIw2qRl6JNwe/9SULLGoKhBENxBHlbehcotqNaBdaYEeUfpQtFpIBkY+19SbQeXA7iRm7dv3pQDjynot94/SmFtT0R739lAXHaeglc5R20j70drEA81HMIkYnCN+r/ADUtYPIxDTukj5Y/BCPeQZN7A64O4xCebQd56YGKtEsi5dxMBskATJg4zGrcuiq4Zsd0Fp/Mh7YXOxaS05cRO7YgqgLMTUz1kwOiRitpAq6+nWvJusfMRjd2nWCdqsR4TN103dDmnthZiz1GSeZ1OPzlTPc3UCOLp+QXDRNJGtqdmoZp9pj9nVE5YNjrvIh+lWgwWP8A6D2OWSpNdnMDeT2KypVLxMvA3R/dPAg8pcs0vT18p0sPyTxpaltcPuP+lVDqDtV13w7e9QukZiD7IGevJR4UirJZoBpSl6ccQ4doTv8AE6X2rPeCzpd+v1q/W88v7+1Z8S7LuzR+N0j59M/eb3roFI/Zn3Ss1KfZ6Qc4AxiccstaeFdjf8NGLNT9Bnut7k8WZupscMOxQ06FL0afuN7lMLNR2U+poTxfo3/BcgPWHB7x2Fd5L1n/AMx/1LrrPTyABOoNcR2HBcdYgNR/mVfqU0l2LXRw0vWd709qabP6x6mHtauvoAZkjjVI/EUm0Z8lzjwqMPa0prPv+xcehnig3dLKX0Lnig9X3G/KErRSe0SHPzAzpn8gT69J7W3r56WtInZgArWTsfEaLORldH3XDseFxtmIyu9HKD/uKSpTe0E324CT+z/9wnUqNQtDrzYIB/dkZj/eFP8AYPiRckd3v1PmSuEOEbzGDz827ipnU3gSTTgZk3mj5oatVeLputu3wC+84gSCBgWidmBjEI5ZEKiyRlB+WEe1/wCinp6PedbRqzceyJXGVHDZqHk7THpqxoh+stHQT+ZY80y+KJBS0QNb3dAA/FKT9GWemb74BOEvdG/Ak/DJGBk+eTwj8on4qtfZ2PeXEF3NDQXScib10OJgZcYUi5TdWVpRR5nQHOKsrNQyMSSYYNu8oKz05eRtP+aurIOsyBuYM43nLpOxe2CPPNnadjBOOI1nbw3b9fDOi0jTAtBAAAvMwj1WrVLMaT/2k+0z8LVci4JjfJbNLmYtP3ScOg6kS2uHs3DbnTPdtGXTih1G59x14bOcPSbrHFZT9MrXtElw3g0CXHAAa+COOh6wzZ1ObI44qXR9YMcHNxES07WZlvRn/mrS1uc4g0XNLiJuOdBPs6jwKSVFUrM1XouZ5bS3ZI7DkehEaLqAVG75HWMPjCi034waTmmbocH1AQQ7nOgDeAcelCWGxVBEvukEhzS0yIyg6z+pXNTjrs3Qal5NErNxSen3hsCztqq1LpDXg4OdIBBMNJukzgcMxnuQOi9IVmN/avD90YydQdrW4VNXEzOThLWSNRaraykJOZyAiT+tqpK+lqlV11sknANbPyxd8AqitaXVXSTmYzgE7AdTRr+evSaJZyQhgDnOzMYn44N3dpxWqSLdjaWhK5GTG8XY/wBIPah7bZ6lEi+0EHItdey3GD1Kxt1peDznxIxDZHRez6sd6wPhDWHKGAAd2e4781wn/I1lqdo4dlZr6OlC5oxvtn7wjt4FW9rqB1KQZBhedaFt7nPDbwD3eSXEw8+g87TqdqOeqNNZNIEsIExOLTm1wPOEfLXqxz6RamrRiScHTL7SbYpmCecQ0CSRicN+SKuFoADsBgMNijpUBVDSXXmiHNumBuOGPxXLXZDDg15m6YBIOrPKVlItj7JTvw90EeYNUelG09nEqPTtUCi8HW0jHfgoKGkCIBAGGEbsDCB0tbSS0NPOvCN209WHSFpxpNmU7YqjaZnyD7qH8H7PfpOi7f5QkT7EZxtMoyhaK5I/ZggRiaRkDCTfJuqHwSDTTcHRF6cfZblvXDErTOmR00aKva3gSA0YxmTt3BQ0mwABqEId1WcJJ52BOZG/eJHWEVdxXSMFH6MttmAqDWNhPXHejNHAG8Z2DKdRO3eo7dRioR6z2dbiWdgTrILp9oDrxj5jiAvSnaTOEvYdd3js/sstpkFtcujCWwdRLWgEA68QtDUqEm6MN/cqqvZ6wqONIc0huEtIdDRm04HqWJ2/o3BJcsFbpV5MBoJOQxT69oqB12oy5hvmDhhtzVtYNGgEPLGsfjIB5onWAcjwwUWk2VHVGuFMkNAAAxyMkxvSMOyOfpDdF2uJbraQ9vY8cO9WrHXThqy4aseBCrLVhceaYY4kzhBiMZjgFdEVWU7zC2YBLSJBAEQTqOGfYtSmovkyouQXS0g17YqCRv8A1ghLVo0OcXUyKpOJYX3X47PNOvZ0ptneyrEh1MkZRltBHzEI3kmMyc+9qAgyeACxPHGS+RuOSSfxZXaLqUhUio57XBwHJvBaROHOMZdSE0zUa+oGU2hoHNECM8oA2CTPrHYjrXpFlUinXpEOwuOI5wxxukd6qbPTAJInC9dnPPCd6mPHGP0J5JP/AKLPQjmNa5wImbjG+ddBGXE4743KO2Wy68OAI4GJ2jYdXUmeLvZTEUagwGLReBw1lpMhE0LC2oxrqjwwGHR5x2E7MNs9C8LWSc7pntvHGNWge3VHuF7Zq1ws/adH1K88kxz3DO60ujjGS27KNGmQWjlCTzi52QzwAEO6UU/TIbdbTYLuMxDQ3gAF6MmDeeyOOPNrHVmN0Z4B1y9rqz20hg7A3ngiCBHkzvkwrzTmjeRPLNJIwbVGsiYbVwGBBgHdGxH2vSji4XYjXOaDtVd1TB5BbERG3+3auuPHqcp5LH6IrljjdxnEtyk5ktnInPYcZjNXtOu1zZbiMssRqIIOII2LI6PeWgjM03RvN0y3rEdasLfpO65ppNMuwOBIdDSQMPOhpg8BrWpJfZE/RwNv1HUxfvguiIjDIm9gBl0JMo8lykiHOc+9kQGTLWjcB+sF2yftJIY+Xc0m6cACeicsUy3aLrVYvPuMu3XXiC4w5xHkyMiNmSvFj0UtG3tqPBGLWlsAnD96zG7q1qw0dpWm0PYWy4uL5yAByxHA6k2roylTLA03rz2NcSBEcqyVNopjeSkeVfIjdDYSlZPQ+z6Rmo1rsMTEY4kjP4da0IeOKy1el+1a7aWmNl29J6bzR0LUUnbI36hPesZGo8s1HkxtstbKrnlgJDsuIAE9bZQ9R515mCRtnzhx2bQrClSDRAECUPcGEiYDh7pw+a7RjSo5OVuwFg2l2cyCJ4YjuUlyTzarW+227G6da7Sp3ju1SE7kgZEGQYMHvRBhdHRDyP8AaW9Aw7Vy0aMcwS600wOJnoAxJ4IPxJusf0gpMswBwaeN26O9XkUQta5xJJJ81u3nbtpww4LZUngCJ3Rr4Rn0Kq0dTpMcHPdJHkgNfdG/ESTvVx/jNLa6fZPcuGWG9HTHLUpadOq15PIVLom6AATE4TjswVho+oXFxcxzDgAHCOaNY6T2Io+EFEbepD1tO0XZyerDgZkKzTlHURpOwTTz2tukxJ5rRrc6ea0byq4NdALmlhJMg6rxlvQrZumqAIdBJGRJBic4lyEtukmVMQDs83LZgdWpXHcUkyTSbtFXR0ja6bi2kKlQNjAMvAN83FuOQjiCjrNULmi9TqMOtpY/6cUqNRzXB1N112o6iDqP6/tbDTzmj9qxzfWaJaersxW3aM8P7BmUHHJtQ/8ADf2kAKSnYKp/hOG9xYB084kdSl/0kBMNLTxcAepOOmah9EdH91Lky/FEZ0PXxg0QdRc57gPuhrZ61ONEOjn12j2KbW/F5d2IJ+mHa3j9cFW2nSxdNznHWSeaOMZ8M0p+2LXpHLrKVeq1jnObIxcZJN0F2PE/BWngrRm+dV4Aashu6FQ2Sj5RxMSXHac/itb4L0btEE6yXfrqXHO6jR0x/dkdst5a5zQ4ABx+GeaCfaC7a74DrPylceRJcYEkknAZ70IdK0ybrJqu2Uxe6zkOtd4qkjk3bO2wGWTHlNwGXls60FZdICi03udMXGDypgb9aItdKq8AOAp3jDYMuBvNxJy1akRoqhSY2+4AvIHGAIHsrMnybS4JbI1xhz23CXA3ZnHHXrgAcJ2rS0G4DgFn21bzgZHAHACDgtHTHYvH/I5o6RRjCXHVdG04nqULg1s3sYM44mI2KR9qjV8R3JlW0S13NPkkfDgvdujhownkTHRGDm96GtlCoWhwJYQ03+aHAgYjLZzutWlENxJ2Ya+PyUNVounpWPJbaLrXJU0TIl7mk7AQAOic0+ae1nWF2nYqcDmjqHclTs7DN1kwYMN17Jha2Najb1PbT/pXOUpbWfBEeKD7M9QXfFR9n+HvU2LqDeMU/Sb8EvHKfphE+Lj7P4s+pc5L1P6mfWrsNQfx6n6Y+K4bdT9L4HuRJZ6v9VP60oGwe9T+pNiagXjdPU49R7k6npUs8lxI2EFFSPV95n1LhqN2s99vemw1RG62U3iX0gd8R3KLkbOcqTjwn6kRyrfSpe+1dbUaSBLDPouBOROUbksmhWWhrW4ss7uJDj3plCo955zKpE4NY2AfvEyryE14wPBWxqKzUqz+byPJ04iXOF7jAV7YrSTRLGsc0gOpgnDLC8O1Ud1duDYFznBS+zUeAul4NUR5Qvb3uLu0wrOjQpsEC40bBAHUFQhg2DqT2hadhIL0vXHNu6jM6pluW3NB2Vrmsul7iDhA1mTJJ4EdSVqPMHsfQiGNBBl10SRtJMmAADPUud8mq4IKboqMaBhLoP3HTB16lpbRbIwaY2nPHYFXMptN0hp5rS0F2ZmJgastg6gn03CZkE7tW4LEoqTsqdArrKPScOtDusIJgFp2kx1YhWrWg4tcY2hxPbKBr22nTeWve4HA+SCDLQM7u5T/ACO0PEiEWB2onocfkUx1F+XO1Tl8wimWyk7KpT6QR8wp7M2RIEy52LXZ84gHHcAteddGfEVYs5G3t7kNX0eHCDGJJJIcDiZzYZ1rQ4+t0gHslNMay3paQr5YMukkZkaFbsb1v/M8Lo0NT2A8A53Y8rSCmDqaeDk19lBzafgVVKHY+Rm6mi6TfKAHFjvm5NbYKByDD9wn5rR+KtGRLegjsS8Vnzgfax/ErwS2Z8aOo+i3+V/dd8Qo+i3+UFemw+q3ow/DChdYDs6i75kq0hbKnxGj6I/kjuXRYqXo/wDJb9KsDZCPS6SD8A0JpoHb/TH5irQ2AvFKXon+U36U+z0WNvENGBzLQDF0YZCEQKR3dZHaAFE5paTLTidUHUBqKUNiYtAzHxd3qGsYiJxkHXqOzFI15zOW4jrXDUEjEa9e5RJhtD+UG/3T3LvKDf7ru5C19K0WeVVYPvAnqGKr63hXZ25FzvZafzQraFF1ym4+67uXRU3H3Xdyy1fw0HmUjxc6PgB81X1vC6ucrjODZ/ESsuaNKLN3XPNGB8lwx3EalYWSk4jCBi7HXmVgfBnSlWs94qVHOAZgDECXYwAIWq8E3zWto2Vmf9P+y5TfFoqXNFrXbdcGyTeGPvsGHvFFV2QW76bD8XIW2u/aNG7D+YyUXpCmTci9HJtEt3Ts4rMHyrLJcOisp1DSd6pOI+Y3q1zVdXaXG6Mz+pO5WIC4GyCpYabs6bD90KajSDAGtEAZDpn5py6qBJJJIBrmA5gHoTeRbsjhI7FIkgGcnsLh0z2yuXD6XWAeyFIkgITTOxp6x3pQfRPQ7vhTJK2xSIb3tDonslNLxrI+8LvaiEld5dkpAlRoIwumSBgdpzS8Vb6JHApuluUFMuosbUqAtLWuN0HEXudqwlU3+kVqZ+90fV40ntqDqC2ssjLgi4dZG7+kKFthacZG4ZblWO8OKLf3lG00vaon5FaCygljCHYFrTiBrAOqFrzP2Txoq62gqb/Kp03cWsPaEHV8EbOc6DfulzfwkBaTkzsaegjvTgz1ep3fCvmXtDT9MTaPAeh5oqN4P+ppQNbwEb5tSoOLA7sIXoxbucPj3ppaNo6Wwm8GNZGC0J4Mus73uNQEObGLS05zrMK20LZqlGpaXc0itVD2nEw0CMch8StMKYOV08CmVLPtEYgTskxPxWtoNUyNSvgrjTJMucSdW7hqGWoBFU6zvSOWwdyZWAmQ1zW4RiTqyMTjgVNo6jfcWzjE74BAPaFPJjaqiaTXsIbTAyTrqSS8x2FdSupJIDt1K6kkgFdSupJIBXUoSSQCupXUkkArqV1JJAK6kAkkgOwu3UkkAFaq7g66DGGev4oY05zLjxJKSShTni4GS6y0OYcHE4jAmRiY15dCSSoLx9MHMA8QEPVsrSIjA7MOxJJADGzQSLziIBxjOM8BvRuiKYvOOsADrknsCSS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388" name="Shape 388"/>
          <p:cNvSpPr txBox="1"/>
          <p:nvPr/>
        </p:nvSpPr>
        <p:spPr>
          <a:xfrm>
            <a:off x="1115616" y="5170546"/>
            <a:ext cx="1872207" cy="1138772"/>
          </a:xfrm>
          <a:prstGeom prst="rect">
            <a:avLst/>
          </a:prstGeom>
          <a:solidFill>
            <a:srgbClr val="00B050">
              <a:alpha val="20000"/>
            </a:srgbClr>
          </a:solidFill>
          <a:ln>
            <a:noFill/>
          </a:ln>
        </p:spPr>
        <p:txBody>
          <a:bodyPr lIns="91425" tIns="45700" rIns="91425" bIns="45700" anchor="t" anchorCtr="0">
            <a:noAutofit/>
          </a:bodyPr>
          <a:lstStyle/>
          <a:p>
            <a:pPr marL="0" marR="0" lvl="0" indent="0" algn="ctr" rtl="0">
              <a:spcBef>
                <a:spcPts val="0"/>
              </a:spcBef>
              <a:buSzPct val="25000"/>
              <a:buNone/>
            </a:pPr>
            <a:r>
              <a:rPr lang="it-IT" sz="1700" dirty="0">
                <a:solidFill>
                  <a:schemeClr val="dk1"/>
                </a:solidFill>
                <a:latin typeface="Source Sans Pro"/>
                <a:ea typeface="Source Sans Pro"/>
                <a:cs typeface="Source Sans Pro"/>
                <a:sym typeface="Source Sans Pro"/>
              </a:rPr>
              <a:t>20 - 40 cm </a:t>
            </a:r>
          </a:p>
          <a:p>
            <a:pPr marL="0" marR="0" lvl="0" indent="0" algn="ctr" rtl="0">
              <a:spcBef>
                <a:spcPts val="0"/>
              </a:spcBef>
              <a:buSzPct val="25000"/>
              <a:buNone/>
            </a:pPr>
            <a:r>
              <a:rPr lang="it-IT" sz="1700" dirty="0">
                <a:solidFill>
                  <a:schemeClr val="dk1"/>
                </a:solidFill>
                <a:latin typeface="Source Sans Pro"/>
                <a:ea typeface="Source Sans Pro"/>
                <a:cs typeface="Source Sans Pro"/>
                <a:sym typeface="Source Sans Pro"/>
              </a:rPr>
              <a:t>fino a 10-15 cm</a:t>
            </a:r>
          </a:p>
          <a:p>
            <a:pPr marL="0" marR="0" lvl="0" indent="0" algn="ctr" rtl="0">
              <a:spcBef>
                <a:spcPts val="0"/>
              </a:spcBef>
              <a:buSzPct val="25000"/>
              <a:buNone/>
            </a:pPr>
            <a:r>
              <a:rPr lang="it-IT" sz="1700" dirty="0">
                <a:solidFill>
                  <a:schemeClr val="dk1"/>
                </a:solidFill>
                <a:latin typeface="Source Sans Pro"/>
                <a:ea typeface="Source Sans Pro"/>
                <a:cs typeface="Source Sans Pro"/>
                <a:sym typeface="Source Sans Pro"/>
              </a:rPr>
              <a:t>Eccetto per lampade alogene ! </a:t>
            </a:r>
          </a:p>
        </p:txBody>
      </p:sp>
      <p:pic>
        <p:nvPicPr>
          <p:cNvPr id="389" name="Shape 389" descr="http://www.sosbambini.net/wp-content/uploads/2010/03/termometro21-172x300.gif"/>
          <p:cNvPicPr preferRelativeResize="0"/>
          <p:nvPr/>
        </p:nvPicPr>
        <p:blipFill rotWithShape="1">
          <a:blip r:embed="rId4">
            <a:alphaModFix/>
          </a:blip>
          <a:srcRect/>
          <a:stretch/>
        </p:blipFill>
        <p:spPr>
          <a:xfrm>
            <a:off x="395536" y="5229200"/>
            <a:ext cx="577983" cy="1008112"/>
          </a:xfrm>
          <a:prstGeom prst="rect">
            <a:avLst/>
          </a:prstGeom>
          <a:noFill/>
          <a:ln>
            <a:noFill/>
          </a:ln>
        </p:spPr>
      </p:pic>
      <p:sp>
        <p:nvSpPr>
          <p:cNvPr id="23" name="Titolo 1"/>
          <p:cNvSpPr>
            <a:spLocks noGrp="1"/>
          </p:cNvSpPr>
          <p:nvPr>
            <p:ph type="title"/>
          </p:nvPr>
        </p:nvSpPr>
        <p:spPr>
          <a:xfrm>
            <a:off x="-2340768" y="116632"/>
            <a:ext cx="7772400" cy="436909"/>
          </a:xfrm>
        </p:spPr>
        <p:txBody>
          <a:bodyPr>
            <a:normAutofit fontScale="90000"/>
          </a:bodyPr>
          <a:lstStyle/>
          <a:p>
            <a:pPr algn="ctr"/>
            <a:r>
              <a:rPr lang="it-IT" sz="3200" dirty="0" smtClean="0"/>
              <a:t>1. Fototerapia</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1000"/>
                                        <p:tgtEl>
                                          <p:spTgt spid="3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animEffect transition="in" filter="fade">
                                      <p:cBhvr>
                                        <p:cTn id="17" dur="1000"/>
                                        <p:tgtEl>
                                          <p:spTgt spid="3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8"/>
                                        </p:tgtEl>
                                        <p:attrNameLst>
                                          <p:attrName>style.visibility</p:attrName>
                                        </p:attrNameLst>
                                      </p:cBhvr>
                                      <p:to>
                                        <p:strVal val="visible"/>
                                      </p:to>
                                    </p:set>
                                    <p:animEffect transition="in" filter="fade">
                                      <p:cBhvr>
                                        <p:cTn id="22" dur="500"/>
                                        <p:tgtEl>
                                          <p:spTgt spid="38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89"/>
                                        </p:tgtEl>
                                        <p:attrNameLst>
                                          <p:attrName>style.visibility</p:attrName>
                                        </p:attrNameLst>
                                      </p:cBhvr>
                                      <p:to>
                                        <p:strVal val="visible"/>
                                      </p:to>
                                    </p:set>
                                    <p:anim calcmode="lin" valueType="num">
                                      <p:cBhvr additive="base">
                                        <p:cTn id="27" dur="500"/>
                                        <p:tgtEl>
                                          <p:spTgt spid="389"/>
                                        </p:tgtEl>
                                        <p:attrNameLst>
                                          <p:attrName>ppt_w</p:attrName>
                                        </p:attrNameLst>
                                      </p:cBhvr>
                                      <p:tavLst>
                                        <p:tav tm="0">
                                          <p:val>
                                            <p:strVal val="0"/>
                                          </p:val>
                                        </p:tav>
                                        <p:tav tm="100000">
                                          <p:val>
                                            <p:strVal val="#ppt_w"/>
                                          </p:val>
                                        </p:tav>
                                      </p:tavLst>
                                    </p:anim>
                                    <p:anim calcmode="lin" valueType="num">
                                      <p:cBhvr additive="base">
                                        <p:cTn id="28" dur="500"/>
                                        <p:tgtEl>
                                          <p:spTgt spid="389"/>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2"/>
                                        </p:tgtEl>
                                        <p:attrNameLst>
                                          <p:attrName>style.visibility</p:attrName>
                                        </p:attrNameLst>
                                      </p:cBhvr>
                                      <p:to>
                                        <p:strVal val="visible"/>
                                      </p:to>
                                    </p:set>
                                    <p:animEffect transition="in" filter="fade">
                                      <p:cBhvr>
                                        <p:cTn id="33" dur="500"/>
                                        <p:tgtEl>
                                          <p:spTgt spid="38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0"/>
                                        </p:tgtEl>
                                        <p:attrNameLst>
                                          <p:attrName>style.visibility</p:attrName>
                                        </p:attrNameLst>
                                      </p:cBhvr>
                                      <p:to>
                                        <p:strVal val="visible"/>
                                      </p:to>
                                    </p:set>
                                    <p:animEffect transition="in" filter="fade">
                                      <p:cBhvr>
                                        <p:cTn id="38" dur="500"/>
                                        <p:tgtEl>
                                          <p:spTgt spid="380"/>
                                        </p:tgtEl>
                                      </p:cBhvr>
                                    </p:animEffect>
                                  </p:childTnLst>
                                </p:cTn>
                              </p:par>
                              <p:par>
                                <p:cTn id="39" presetID="10" presetClass="entr" presetSubtype="0" fill="hold" nodeType="withEffect">
                                  <p:stCondLst>
                                    <p:cond delay="0"/>
                                  </p:stCondLst>
                                  <p:childTnLst>
                                    <p:set>
                                      <p:cBhvr>
                                        <p:cTn id="40" dur="1" fill="hold">
                                          <p:stCondLst>
                                            <p:cond delay="0"/>
                                          </p:stCondLst>
                                        </p:cTn>
                                        <p:tgtEl>
                                          <p:spTgt spid="381"/>
                                        </p:tgtEl>
                                        <p:attrNameLst>
                                          <p:attrName>style.visibility</p:attrName>
                                        </p:attrNameLst>
                                      </p:cBhvr>
                                      <p:to>
                                        <p:strVal val="visible"/>
                                      </p:to>
                                    </p:set>
                                    <p:animEffect transition="in" filter="fade">
                                      <p:cBhvr>
                                        <p:cTn id="41"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Shape 395" descr="IMG-20160222-WA0003.jpg"/>
          <p:cNvPicPr preferRelativeResize="0"/>
          <p:nvPr/>
        </p:nvPicPr>
        <p:blipFill rotWithShape="1">
          <a:blip r:embed="rId3">
            <a:alphaModFix/>
          </a:blip>
          <a:srcRect/>
          <a:stretch/>
        </p:blipFill>
        <p:spPr>
          <a:xfrm>
            <a:off x="1168130" y="2778961"/>
            <a:ext cx="6788244" cy="3818389"/>
          </a:xfrm>
          <a:prstGeom prst="rect">
            <a:avLst/>
          </a:prstGeom>
          <a:noFill/>
          <a:ln>
            <a:noFill/>
          </a:ln>
        </p:spPr>
      </p:pic>
      <p:pic>
        <p:nvPicPr>
          <p:cNvPr id="396" name="Shape 396" descr="http://img.medicalexpo.it/images_me/photo-g/68599-8796694.jpg"/>
          <p:cNvPicPr preferRelativeResize="0"/>
          <p:nvPr/>
        </p:nvPicPr>
        <p:blipFill rotWithShape="1">
          <a:blip r:embed="rId4">
            <a:alphaModFix/>
          </a:blip>
          <a:srcRect/>
          <a:stretch/>
        </p:blipFill>
        <p:spPr>
          <a:xfrm>
            <a:off x="467543" y="5308880"/>
            <a:ext cx="1503215" cy="1288471"/>
          </a:xfrm>
          <a:prstGeom prst="rect">
            <a:avLst/>
          </a:prstGeom>
          <a:noFill/>
          <a:ln w="31750" cap="flat" cmpd="sng">
            <a:solidFill>
              <a:srgbClr val="92D050"/>
            </a:solidFill>
            <a:prstDash val="solid"/>
            <a:round/>
            <a:headEnd type="none" w="med" len="med"/>
            <a:tailEnd type="none" w="med" len="med"/>
          </a:ln>
        </p:spPr>
      </p:pic>
      <p:pic>
        <p:nvPicPr>
          <p:cNvPr id="397" name="Shape 397" descr="http://img.medicalexpo.it/images_me/photo-g/76900-3648597.jpg"/>
          <p:cNvPicPr preferRelativeResize="0"/>
          <p:nvPr/>
        </p:nvPicPr>
        <p:blipFill rotWithShape="1">
          <a:blip r:embed="rId5">
            <a:alphaModFix/>
          </a:blip>
          <a:srcRect/>
          <a:stretch/>
        </p:blipFill>
        <p:spPr>
          <a:xfrm>
            <a:off x="7236296" y="2420888"/>
            <a:ext cx="1070637" cy="1975027"/>
          </a:xfrm>
          <a:prstGeom prst="rect">
            <a:avLst/>
          </a:prstGeom>
          <a:noFill/>
          <a:ln w="25400" cap="flat" cmpd="sng">
            <a:solidFill>
              <a:srgbClr val="FF0000"/>
            </a:solidFill>
            <a:prstDash val="solid"/>
            <a:round/>
            <a:headEnd type="none" w="med" len="med"/>
            <a:tailEnd type="none" w="med" len="med"/>
          </a:ln>
        </p:spPr>
      </p:pic>
      <p:sp>
        <p:nvSpPr>
          <p:cNvPr id="398" name="Shape 398"/>
          <p:cNvSpPr txBox="1"/>
          <p:nvPr/>
        </p:nvSpPr>
        <p:spPr>
          <a:xfrm>
            <a:off x="1187624" y="2276872"/>
            <a:ext cx="4464496" cy="648071"/>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SzPct val="25000"/>
              <a:buNone/>
            </a:pPr>
            <a:r>
              <a:rPr lang="it-IT" sz="3000" i="1" u="none" strike="noStrike" cap="none">
                <a:solidFill>
                  <a:srgbClr val="FFC000"/>
                </a:solidFill>
                <a:latin typeface="Source Sans Pro"/>
                <a:ea typeface="Source Sans Pro"/>
                <a:cs typeface="Source Sans Pro"/>
                <a:sym typeface="Source Sans Pro"/>
              </a:rPr>
              <a:t>FOTOTERAPIA INTENSIVA</a:t>
            </a:r>
          </a:p>
          <a:p>
            <a:pPr marL="457200" marR="0" lvl="0" indent="-457200" algn="l" rtl="0">
              <a:lnSpc>
                <a:spcPct val="100000"/>
              </a:lnSpc>
              <a:spcBef>
                <a:spcPts val="580"/>
              </a:spcBef>
              <a:spcAft>
                <a:spcPts val="0"/>
              </a:spcAft>
              <a:buClr>
                <a:schemeClr val="accent1"/>
              </a:buClr>
              <a:buFont typeface="Noto Sans Symbols"/>
              <a:buNone/>
            </a:pPr>
            <a:endParaRPr sz="3000" i="1" u="none" strike="noStrike" cap="none">
              <a:solidFill>
                <a:srgbClr val="FFC000"/>
              </a:solidFill>
              <a:latin typeface="Source Sans Pro"/>
              <a:ea typeface="Source Sans Pro"/>
              <a:cs typeface="Source Sans Pro"/>
              <a:sym typeface="Source Sans Pro"/>
            </a:endParaRPr>
          </a:p>
        </p:txBody>
      </p:sp>
      <p:sp>
        <p:nvSpPr>
          <p:cNvPr id="9" name="Titolo 1"/>
          <p:cNvSpPr>
            <a:spLocks noGrp="1"/>
          </p:cNvSpPr>
          <p:nvPr>
            <p:ph type="title"/>
          </p:nvPr>
        </p:nvSpPr>
        <p:spPr>
          <a:xfrm>
            <a:off x="-2340768" y="404664"/>
            <a:ext cx="7772400" cy="436909"/>
          </a:xfrm>
        </p:spPr>
        <p:txBody>
          <a:bodyPr>
            <a:normAutofit fontScale="90000"/>
          </a:bodyPr>
          <a:lstStyle/>
          <a:p>
            <a:pPr algn="ctr"/>
            <a:r>
              <a:rPr lang="it-IT" sz="3200" dirty="0" smtClean="0"/>
              <a:t>1. Fototerapia</a:t>
            </a:r>
            <a:endParaRPr lang="it-IT" sz="3200" dirty="0"/>
          </a:p>
        </p:txBody>
      </p:sp>
      <p:sp>
        <p:nvSpPr>
          <p:cNvPr id="399" name="Shape 399"/>
          <p:cNvSpPr txBox="1">
            <a:spLocks noGrp="1"/>
          </p:cNvSpPr>
          <p:nvPr>
            <p:ph sz="quarter" idx="1"/>
          </p:nvPr>
        </p:nvSpPr>
        <p:spPr>
          <a:xfrm>
            <a:off x="467544" y="864097"/>
            <a:ext cx="8280921" cy="1340767"/>
          </a:xfrm>
          <a:prstGeom prst="rect">
            <a:avLst/>
          </a:prstGeom>
          <a:solidFill>
            <a:schemeClr val="bg1"/>
          </a:solidFill>
          <a:ln>
            <a:noFill/>
          </a:ln>
        </p:spPr>
        <p:txBody>
          <a:bodyPr lIns="91425" tIns="45700" rIns="91425" bIns="45700" anchor="t" anchorCtr="0">
            <a:noAutofit/>
          </a:bodyPr>
          <a:lstStyle/>
          <a:p>
            <a:pPr marL="457200" marR="0" lvl="0" indent="-457200" algn="l" rtl="0">
              <a:spcBef>
                <a:spcPts val="0"/>
              </a:spcBef>
              <a:spcAft>
                <a:spcPts val="0"/>
              </a:spcAft>
              <a:buClr>
                <a:srgbClr val="FFC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Neonato nudo (è consentito il pannolino)</a:t>
            </a:r>
          </a:p>
          <a:p>
            <a:pPr marL="457200" marR="0" lvl="0" indent="-457200" algn="l" rtl="0">
              <a:spcBef>
                <a:spcPts val="580"/>
              </a:spcBef>
              <a:spcAft>
                <a:spcPts val="0"/>
              </a:spcAft>
              <a:buClr>
                <a:srgbClr val="FFC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Occhi coperti per evitare danni alla retina</a:t>
            </a:r>
          </a:p>
          <a:p>
            <a:pPr marL="457200" marR="0" lvl="0" indent="-457200" algn="l" rtl="0">
              <a:spcBef>
                <a:spcPts val="580"/>
              </a:spcBef>
              <a:buClr>
                <a:srgbClr val="FFC00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In culla. Se in incubatrice, posizionare la lampada perpendicolarmente</a:t>
            </a:r>
          </a:p>
        </p:txBody>
      </p:sp>
      <p:pic>
        <p:nvPicPr>
          <p:cNvPr id="3074" name="Picture 2"/>
          <p:cNvPicPr>
            <a:picLocks noChangeAspect="1" noChangeArrowheads="1"/>
          </p:cNvPicPr>
          <p:nvPr/>
        </p:nvPicPr>
        <p:blipFill>
          <a:blip r:embed="rId6"/>
          <a:srcRect/>
          <a:stretch>
            <a:fillRect/>
          </a:stretch>
        </p:blipFill>
        <p:spPr bwMode="auto">
          <a:xfrm>
            <a:off x="3419872" y="260648"/>
            <a:ext cx="5400675" cy="18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2" end="2"/>
                                            </p:txEl>
                                          </p:spTgt>
                                        </p:tgtEl>
                                        <p:attrNameLst>
                                          <p:attrName>style.visibility</p:attrName>
                                        </p:attrNameLst>
                                      </p:cBhvr>
                                      <p:to>
                                        <p:strVal val="visible"/>
                                      </p:to>
                                    </p:set>
                                    <p:animEffect transition="in" filter="fade">
                                      <p:cBhvr>
                                        <p:cTn id="7" dur="1000"/>
                                        <p:tgtEl>
                                          <p:spTgt spid="3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1000"/>
                                        <p:tgtEl>
                                          <p:spTgt spid="398"/>
                                        </p:tgtEl>
                                      </p:cBhvr>
                                    </p:animEffect>
                                  </p:childTnLst>
                                </p:cTn>
                              </p:par>
                              <p:par>
                                <p:cTn id="13" presetID="10" presetClass="entr" presetSubtype="0"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fade">
                                      <p:cBhvr>
                                        <p:cTn id="15" dur="1000"/>
                                        <p:tgtEl>
                                          <p:spTgt spid="3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7"/>
                                        </p:tgtEl>
                                        <p:attrNameLst>
                                          <p:attrName>style.visibility</p:attrName>
                                        </p:attrNameLst>
                                      </p:cBhvr>
                                      <p:to>
                                        <p:strVal val="visible"/>
                                      </p:to>
                                    </p:set>
                                    <p:animEffect transition="in" filter="fade">
                                      <p:cBhvr>
                                        <p:cTn id="20" dur="500"/>
                                        <p:tgtEl>
                                          <p:spTgt spid="3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6"/>
                                        </p:tgtEl>
                                        <p:attrNameLst>
                                          <p:attrName>style.visibility</p:attrName>
                                        </p:attrNameLst>
                                      </p:cBhvr>
                                      <p:to>
                                        <p:strVal val="visible"/>
                                      </p:to>
                                    </p:set>
                                    <p:animEffect transition="in" filter="fade">
                                      <p:cBhvr>
                                        <p:cTn id="25"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http://www.nprcomunicazione.it/wp-content/uploads/2012/03/sinant.jpg"/>
          <p:cNvPicPr preferRelativeResize="0"/>
          <p:nvPr/>
        </p:nvPicPr>
        <p:blipFill rotWithShape="1">
          <a:blip r:embed="rId3">
            <a:alphaModFix/>
          </a:blip>
          <a:srcRect/>
          <a:stretch/>
        </p:blipFill>
        <p:spPr>
          <a:xfrm>
            <a:off x="7691938" y="188640"/>
            <a:ext cx="1200542" cy="1043289"/>
          </a:xfrm>
          <a:prstGeom prst="rect">
            <a:avLst/>
          </a:prstGeom>
          <a:noFill/>
          <a:ln>
            <a:noFill/>
          </a:ln>
        </p:spPr>
      </p:pic>
      <p:sp>
        <p:nvSpPr>
          <p:cNvPr id="407" name="Shape 407"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408" name="Shape 408"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409" name="Shape 409"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410" name="Shape 410" descr="data:image/jpeg;base64,/9j/4AAQSkZJRgABAQAAAQABAAD/2wCEAAkGBxIREhUTExMTFhUXFSAaGBgYGR8YGBcYFxgfFxUZGCAgHCggGBolGxoaITEiJikrLi4uFx8zODMtNygtLysBCgoKDg0OGhAQGy0jICUvLy0vNS8tLTYzLystLS0tLystLSstLS0vLS0tLTUtLS0yLTctLS0tLS0rNS0tLS0vLf/AABEIAKYBMAMBIgACEQEDEQH/xAAbAAACAwEBAQAAAAAAAAAAAAAAAwIEBQEGB//EAEIQAAIBAgQDBgQEAwcDAwUAAAECEQADBBIhMQUTUSIyQVJhkQZxgdEUkqGxI0JiFTNygsHh4lNj8JOishYkVNLx/8QAGAEBAQEBAQAAAAAAAAAAAAAAAAECAwT/xAAwEQACAQICBwgCAgMAAAAAAAAAAQIRIQMSMUFRkaHR4QQTIjJhcbHwgcEU8SNCYv/aAAwDAQACEQMRAD8A+40UVC5eVYDMBO0mJ0kx10oCdFRt3AwBUgg7EGQflUqAKKKKAKKKKAKKKKAK8fhfjgOG/g5WDABSzCVacrCbYkaNqJU5TDGDHsKoWeC4ZJy4ewstmMW1Esd2Omp9aAy0+MLGWXDiJkhSVkWWxBUHQk8tCdug8aqj46sqGNxGTLcvA7tNuxz+2kL2iRhzKmIJ3Ok71/guGdDbfD2GQkEq1tSpIGUEgiCQunyqP9g4TtH8Nh5ckv8Awk7RYMrFtO0SLjgz4O3U0Blt8b4UZgecCiOzjlklOVzAwaNj/BuR4aDXtLIPjOwWC5XWGZW5gyRkW9ng90w2HddSB4ztOw/B8MxJNiySQwJKKZDklwdNQxZp65j1NF3g+Gac1iyZmZtqZz5s86azzLk9eY3U0Bm3PiuyLdq6AxS6xUACXzrcFnKAJBPMMTMeIkVXvfGdqbYtozK8SzSoQsqsFOhJaHWRtrvW4vC7AVVFm1lQyoyLCnNnlRGhzgNI8RNL/sXDZg/4exmAChuWshQZAmJgHwoDMv8AxhYVEfLcPMRmtiFBdVQ3FIBaQGVTBIjrFcw/xhZJKur22mFVozEBEuMTrAyq4J1ICkGdwNNOB4VSGGGsAgkgi2oILznI03MmesmupwXCqABh7ACggAW1gBkFtgNNAUVVPooGwoDOvfGGGTDriDzCjNcXRcxBsBzemDEKLTmQTMaTIluE+KLF1xbQXWLXCgIXsnLmzNMxlGVvXQaaiX3/AIewjrbRrFrJacuiZBkDsGDNljKT22O25nerVnh1lGLJatqxYsSFAJZu80gbmTJ8ZNAYdv4wtgXWuW2Vbd26nZliVw7Mt24ZUAKMs9ksdY30qSfGVmDNu8GGbswP5WuokkNHbNi5Hy1iRWxe4Vh3AVrFpgrm4AUUgXGJZnAjRyzMS25LHrUV4NhgwcYeyHBYhuWuYG4SbhBiZYs09cx60BlWvjGwxy5L2bsAqEmHu5MqEgwGHNTcxqYJytEh8Y4aSP4hIcqYAYALy5ckEjLF1D11OkitFOFYWyMwsWUChdRbUQLcZIgfy5VjplHSqQ4Nw9it7k4cC0xIORVVXOQ5yCIzjIkNuPA0FVWhLg/xLZxDraGlxrPNgajL2MwncEcxO8BObSda26o4Ph2GRy9q1ZVwMhZFUMBC9gkCQIVNP6V6CrN/EKgljAJj60DaQ2ikjEpCnMva7smJgSY66Uy24YAqQQdiNQflQEqKKKAKKKKAKKKKAK421drjbUB2qXE+HC+ArMwXWQI1kQJkeEyPWD4VdqjxXiIsBSQpzFhq2U9m2ziNDJOWPr9KAmmGFu0yzPeYk+JYlyfcmn8lfKvsKqYXGc6xzMsZlOgMxEjfSdqt5z5T+n3oA5K+VfYVC7ZXTsjfpU858p/T71C6507J73p96AnyV8q+wo5K+VfYUZz5T+n3oznyn9PvQEOSubujbp61Pkr5V9hUA5zd09306n1qec+U/p96AOSvlX2FQt2VluyN+noKnnPlP6feoW3Mt2T3vToPWgJ8lfKvsK41lY7q+wruc+U/p964zmO6f0+9ActWVyjsrsPCpclfKvsKjac5R2TsOnT51LOfKf0+9AQvWVjujceH9QqfJXyr7CoXnMd094dPMPWp5z5T+n3oA5K+VfYVA2VzDsrsfD1FTznyn9PvVHFcVt237ciAZnYTBGtEq6COSjdsvclfKvsKOSvlX2FZL8dLaWrZ1MBrjC2pJ2AntMT0AoTD3b08y6TBgpZIUA9GObN+1ay7THeV8qr8b+Qx+J4ZS0kbwBkJJI0IGmutVl4rzf7m3aAK5s11lXsjQsFEsV03MbU/hvCks3GZVubQAWBABgnx9Kh/YYnNmvZihQnsSVZi7DQCO8R7eOtG4rQZisSS8bp7c2cXhAvLme+XB25cIn0ic2vUmo2/hq01koxJL7uYkDSQOggR11NaGHVcPaCw2RAdTG0z4fPYCqqfEOGVJa4ixvmYKfYkH61c0mrGlgQrWleJzA/DOGtZoQGT4gCBJaBHqx/TpXeIcBssnZGQjWV3+XypDfF+F1yszwYORSwBOwJGk+lK4p8RMqSMPeUEwWuJA2PgGmaqUzTwIys4ovYngNt7aWyTlUEHRZbMpWSY3Ekjwk+gi5g8AltcoAOpJJA1LMWbw01JrNu8eKWrVxkH8QMYzBe7ba5oDJM5I9Jq9wzHm9aW5yyMw2kGIMbzrtXN6TVKWLBtgMsADfYelOpJYll0I36dPnTqAKKKKAKKKKAK421drjbUB2iiqPFcLcuBeW2UgtrmIjNbZAYGjEFg0Hy0BaxHdb/Cf2plUrNhlsZWMkKdR9SBsJgQJgTvAqzy/VvegGUu74f4qOX6t71C7b21bvdaAfRS+X6t70cv1b3oAHe/y/6mmUgW+1u3d6+pqfL9W96AZS7W7f4v9BRy/VveoWrerat3uvoKAfXG2qHL9W96XiWVFLMzAD/XQfrQOw2z3R8h+1TrEfjNtQFQu7aLA7IDGAoLNABJIgbma7h7F6+MzXgqeWy0/MF+vyitZdpz71Py3+7R/FuKpahSQWJmJ1ABB1qniOPuACLOQFSwe6YWAQNlBJ1YQDEzVq5wOwFgIO8N9STmEyTqasX+F23y5s3ZECGZYBjoRroCDuIEUrHUjKjiN+J0XpzZQt23uuEuYlpKB8toBBlJgdrVjt4H96mnALS3VcF9O1BYmSCIJmSaU+KwdhgBcLOoyqiM1wqOios5dgNtqoXuNX2vBLdq4swFF1WGhiSxEwK0s79Da7PF6VX36m9d4dmdmzbsrZYETbByz4ntQ3+UVxBbw2drl0KGM9ohVB8YBOhJMnrWFfOJ5mW7ieyHRStmFIVwdZPb0I8DoNfld4PwvDl3PLBZWgOTzCR4HMSdY1I0IkehOaLadaIjh/iVXcratPdJ1AQjYQJMwFHr60tOLYi9MNasQhciDduhQSCYOUAyp0g7Vr4XhlpHdlXKx3I0JnU/rUU4LaEEcwEePMee8W3zTuTrvqRtRyWpBtakU04FbvoGuXb13MJBLwB6hUhf0NSwvw/aWw9sTNwEFyAzDMIMSOm1aljCKihVLAD1ncySSdSSZJJ3mixb7I1bbrUcnoGZlXEcLz5hnIzHMSO8GACqVP8ALCjT1M/O7iR2T8qOX6t70jGMqqZZtdB86y2kqsyW6Kqm9bABNyA0xLRMCTE9ACfpTbYDAEMSDsQZBHpSoOvuv1/amUkpDLqfH9qdVAUVncU4xbw8Bw8kTopy7xq0ZR8iaTh/iKy+WBc7TZRK5VmCdGMK2inYk+layypWliZlWhr0VSwfFLd2Ap7R/l0LRAMkAnIII70HUUqxxu0+vaAAYkmIGQkMJBMnsk6SI8ayU0q421Z1zjuHDZc5LZgsKrMQWIUTA01Ma9D0rRbagO0jE4pbeXNoGJE+AhS5LHwEKafSr+HR4zKDlMifAwR+xI+poBS4pblnmCYZSdRr9R4Gnc4ev5T9qg1pUtlVAUBTAAgDxp9AL5w9fyn7VC7dGm/e6H7U+l3fD/FQBzh6/lP2o5w9fyn7UyigEC6M3j3eh6n0qfOHr+U/agd7/L/qa7duqgLMQANyTAFAc5w9fyn7VV/tG0uYs6gTufkKr/j7l/TDrC/9Vxp/kXdvmYFV+F8DyMxuFbhAhJXbTet5UtJxeJJtZFVbdXUe3FnfSxaYj/qOCqfTTM3tS73DDdB5164x6ICiL8hGv1JrlngzquUsjA2VtNoRORSM3UkmNydCfqnF8dW1a5dtuddRVDFELKIgMWy9lfHSaJtvwmlg5/Nf43cy5YwCCytsNcADK8gakqwcbqREgfSufjcPhQUNxizGQkS2sCERV0GngOp8ayhicResrca5yrRuKmVQbblWcIWLNMRJMACY3Favw9h7ShyltVIuFS05meIOYsZLb9TsdjIEaVbnVRUVQy+LYzF3Qpt2bltAdmYq7SRBIXYfWahiuDXWyZnv3ibbZhcaLSv2cpIAkx2o0IPj1HpcbiFQCfEj9CCap3ePWhouZzBMAeAiTJjaR71iXaIx8NUvnmXPsE8JRrbKBbyJygHCoqqLgPaIgZmnbYCBPjWi2JXOBOsHSDO49KqW8VeumFNpJUMNeY2U7NpCwfmdqVc4S5uDNcLKdWnQmI0ERFcZYs/9It+9vm/AzU1HxCAamB6g/aq7cXsDe4tZuJ+GlLllFvvowkFj/D1YEkmM22nh12OhwzhwslzCAO2aFUCCd9dz9dorf+R7Fx5ATa4ypYwrtOoyjMdNNvCkWfiPmOESxdzFS3b7MBWymd4M+Hoa08PhEV3ZVAJ3Pz1NSs4G0hBVFBAIBjUBjLCd4J1rEIYlPFLcv7BRxF3EspgIvoM5b6GAAaolcS1hyj3VfKciBQSTHZ1cQBPhXpKXY7o+VO4Tlmbe/kDzFzCYgi5ma+x5ma2A3Z5YCgKxyrlJMye0R2okROniuF2cpyhlI/mAYn9ZrYpeI7p+VaeBhvTFAo3cCjLbXNci2THZBzSjIc0oZEMas4RVtoEBcx4sCT16foNqs0V0SoqICS4LLv4+BHhTqW+6/M/tTKoOMoIggEetLfDocsqOyZX0MESOmhI+prO47cxYH/2622ECZMPM65QRliOp61Ww2KxwFvm27facBsuZnAhj2goyrqFE6jWs5r0OvdeDPVe1b7jXs4K0ndtoIMiANDGXTp2QB8hFct4C0pkW1BgiQNYJJOvqST9azV4hiDaDcs5+aqlTbYSpyl410iWGY6dnx8ZW8fiCiE2zmNxQewwBRjDmJlConVtDEiZitHIvjhtkAAW0ABkADQEaCOn+1WW2rHbil5bVtuSzswOYBWSCCB3SCQIk7zppM07h2MvOzi5bCADs97U5nBEkAHshDp5vYCPxLieXYLdvRhOUupMmIlLbsB8h01FV+HXrxsYd1zvmkvBBIUo0CboVjDZRqAZGuk1Z+JUnDufFRI7RUHwg6wwIJ7JkExNJ+HMU64a3+IKoxLBQcq9gSy6LCyEGsAd2YXYAXcPzOQOZPMydqYJn1y6E+oj5DarMN1X2/wCVQe8rWyykEFTqNun703OOooCMN1X2/wCVQuhtNV73T/em5x1FQuuNNR3qA7DdV9v+VEN1X2/3rl/EoilmYADck1l8y5itibVnrtcuD08i/qfSqlUxKdLK7E3eMPzjbthGecokwJGpJ9Br7VG1Yz3Rzy1x+YUAKjlIwTmaLn1BXYmTp4VNsZg8O8ABSoyjKhJnoIGpM1Sa+MQ2VLeHsZnbt3MrXi2UByqA9lspAJYzBGlbfpYzHBk74l/jqbVviS5C7MtsKYbOApUjXXtaSCDG8EVkYPj96+SLFtGbvEloVRoBPiT6D9K0MDwDD2zmb+I8zmeDBO5VR2V+gq5hsNaTPlVBJ1gASIG9ZrFep3sjBS019S997t0C0t3lKuVCLgJVQqvLt2SIYxW7hFUWlNvlqhUEZVAWCJGzRVO6cKpypaR2AC5bajYAgKT3QoDHQ7Sa7dsXriZZt2lEQi9rbYE6ADTYCuE8etVG79PtCN1LLY1UVZuJqNAASTp4AGTS1u4i53QttfM47X0WdPrSLXDP4Y1TmF0ct6I6tl67CPrV/h9o21KswPbZhB8HcsBr0mPpUjGc1WVvRc+RCjieDSAWuOzSO0ehIkATAHyFWMRwwuFHMZcqFBlAGjAA6mTOg1q5fcRuO8P/AJCp5x1FajhQi6xQKVnhxVw+eSq5R2QAFnQdmPbb0qwQ2Yar3T4eo9abnHUVmY3jmHtXMty4FIGuhgTBGsRW20tJqEJTdIqpow3Vfb/lRDdV9v8AlWC/xZbY5bKPcOYLJi0mY6gS5BkjoDT8mNu967ZsDog5r/maFB/ympmWo6dzJeZpe/LTwNBLurfxE039IGs9rSqF/wCIbKnKtwXX8tpDcP1ykgfUiszh3woous1+4t5dYVh4sQczawTv4RrWtwrhvJKQbYVUZcqyB2nzLA20Gn1qJyfobnHBg7Ny4fJTxeKx15GFqwLYI0Nxsr/5QpMH5mqWEw/Exh3K3FV9SiFRcYnKIhmcKBPgfWvV38QqKWYwAJPjVGzxnDhJa8ihd85CRp/VGmu9Xu273J/JpHKoxX451M/BYbiRL58RbAznLmsqezpEZbu0yROuuvonjWF4hy5W8jwdVRTaMQfHOZHpW3b4xhmnLfsnKYMOuh6HWoYvi1gL/eoZ0AU5jtOwmq8Nu1zMe0uLrSO5FW2MUtux3i2vNAyk/wB20auwk58sR9dJq/w8XuWnMIz5e1IEz65Wy+3sNqkOIWsqsbigMCVk5ZgFm36AEn5U61iEcBlZSDsQdKtKHKTq6kSDmWSPHwjw+dOpTMMy69f2ptCHCa6DVPHYHm/zuvyPZ+o8aqvwc/w4uMctzMQ2oPZYaAghTLA/SueaeemW22v6BrUVjWuEXBbVDcWVuo8hY0TLPqSxUkmZ7ZEnxBwi5y0XmAFbgeQOyCHLnINwDOWJ0HXWegNmuNtWN/ZN8W0RcQQQXloPaDvmA1JIYDs5pO50mIfw7h72mdmus+YfzMTBzO0xMDRwNAO4PkAIfFIU4Z1d0RGEMXBIg7j/APoIgGRFLwHDlu4a0jOCoUxy1CAqVKQQRp2WIMBdfAVz4uw5uWMgQPmdQQbS3tPE5XIWRuCdjG+xs4FDYwoAUzbtaLlCnsiQpVAQD4dkfIUBYGHCWmUSdGJJ3JYlmJ0jUknTSrHLHQe1UsLiWuYfOywxUyNtpHr0nQkdCRrT8RieWpZ8qqNyWgftQN00juWOg9qyeMcUt2WVcqk96JAjp4HeufiL+IH8NeVb87d9h/QCOz8z7VWxqYfDhQ9sEk5iSczNG5JIknWtqKTucW54iph7+SJYe2GvqMQJfJnRQBykHp4u/wDURFNu8Qa8xt4VVMGGvETbTqF/6j+g0Hiao3w2IfNfXk2+WWFvUXHtrq3McDRdiUB6TW6l5bdsEBEtgafygDwEFRHyqSkld9EdowjD3M/A/D1q3dFwtcdwJJZpljIJI2+lWbnDLSubrse9mM5QswoA2GgyAjX3qmvEbty5ltjKTsWUwF67Unh9wE3XxIH8O4VVrrQpUbEAjKP/AD0J8yx3ieVfl6C1cmaX4zPpZtZv62GVPeJb6Cs+1wu5cW4LkghSFgzLxoSJAaNNCRTj8S220so98/8AaBK/mIC/rWTw7j+NIut+Gz5VLENNvUDYdk5tthWJQjKSc3X4O67LiOLk7U2unybOAw15TaBWFXMHEKFgiUOhksNF2gnMZ2J12tiNh7VhYHimOuW1Y4S2Cf8AvRsY8m31PzNQ4nxPGpbZvwqiI1W5zCBIBhQgn/w13zJLoSOBKTSTW9czes2xlGg2Hh6VJlUakKBXjLnEuINYW4uVFL5Y5ZN2IOuvZG2mhmRAJgHaHw7bJm9nvn/u3Cy/lACD2opN6EWWFGDpOW6/JcSvxn4nw1qFVrdwzrlYdmCDrAO9L/tu/ca2lvDLb5glXvMIPZZtFXU6KfEeExIrXxGAt5AvJtZQwgQIHaGwy6VY5QBDZElRAM90dBpoKUlW7K8TCUUoxvtb/SoZn9h3Ln9/iXI8loC0vuJc/mqFr4VwqXkuKrAjWMxIJEQTJ1qxf+ILKnKGDv5bc3G9lUx9azbnG8SbwC4dxPdVxEgxJLCQv+ldFgV1b+py/lzVlKnt0Ni/whHfOS0yNOzEL4d2YJAJ18PCr/LHQe1eewvGMa926hwaAJlg86JkGf5Ndv18d6ufjMZ/+Lb/APW/4Vcj+tHHOvqZopbEtoPDw9Kp4/idq0cgXmXTtbQS3zPgo9TFYuHxmKxDvbOe1ElyF10gZUbLuesbDStD4WSLAYWRbZic0kliQSJYkEsY8ZNVxUdJKt6Dh4VdxGuIbIvhatGPlnfdj6CB867Z+GsObLWygOcGWYKziRBgsDGlbGZvKPf/AGqFhmyjsjbr/tUc3oKoIo4X4dw1vMRZtnMf5kUxqTA7O0sT9flUeI8Bw7pHLVCNQUAQ+4G3pWnmbyj3/wBqXfZsp7I26/7VMzWsuVbCre4Laa2lvtBEBAAjUMjWzJInus20b1bw2EW2uUCdSSTEksSzE6RqSTp1qeZvKPf/AGozN5R7/wC1QpxkAZYA8f2ptJJOZZAG/jPh8qdQFPG8Us2SFuXFDESFntEbSBuRv7UuxxrDuQFuKzExlGrA67gajY6npVrFYRLoyuqsOhE7a0l+F2iEXIALbZlAEQQCProx96tqepbUJjH2yobN2WYKDBgljC+GxJEHYyNdaBj7eRXk5XICnKdSxhfDSTEE7yOopFvg1kLlAaOYH1Yk5kACmd9Aq+3qa6vCLICjLs4f1LBs4J/zEmPU9TUIPt422y5swA173ZPYMNoYIgiDRaxtu4WVLiMy94KwJXUrrG2qsPoar4jg1l1RWUkIIGvqD2j/ADagHWZIkzTcLw+3azFBEiInSAWYADYas3vQFuiilYuyXR0DFSykZhusiJHqKAp8dvOlolASZ1gScsGayyjjlXrqPcZn1zLItL6KICnxLHaD6VpXMuHw4V2ndQVGXeSoAB0AGn0rPu4h8QQqF7Nlmy8ySblwiZFsSci6GXPStqtP2Y7nNLM3bh7+4WfiC49y7ZS1nuK8KIKqqSQGusdtpgamRpXcRwG28NirhuXCdTmyKB5UUHRf1qzmw+GU27SmRqQrER1a4xMD5mvOcQ4peuENatvdU6SobJPRWOr+p26V5sXtORUw1V/df6PTh4c5ukN+jiejxd8XCeUJIGU3CYtqsywk7zAmOg1rNweIsrC2VfF3F0BXS0hJk9o9hdekmsniHDUs4gNi73NU2IS2VbLzM2ihVOq6jsgMxgkmAK3OHXsTetry7PIERmu5l207FoNIHiMxHyqxwZS8U+n3eZcsKH/T4c/goW8LjLuKi5dFtTqRauyyjKYVQR/p1Na/Dvhuyju9xeYxfsG6eawUADdpiTJ+oqtb+GmN2bl93HeO6MSZG6kR9PlTMB8JWrZuTcvNncsP4lwESfE5+0YgT0UV27vDWuv4LPtWLLQktVrbz0IEbUjDX0YtlZTr4EHwHSqH/wBO2fNf/wDWuf8A7Vm2PhSVuK965qpRSpZCsjc5WGbf9K1SFNPA4Vls4nqahdcKCSQB1JgViYL4WtW0VC94x0u3FEToAM+gA0+ldxfw1bKEI91W8CbjuBBnUFoNEo7eHUlZbOPQ0DxGyiBmu21Eblh+mutVf7dD/wBxZvXvULkT8zwPaaoL8Jo1tCWHNDZzcyyToQBE+Egj1UV6Lkj+r8x+9HlWi4pJ+h53iqY+4FIW2gnurcbNqRBYwAfpTB8OZ2tG8926ApLh3zITEBcugIkkzv2B1rav2RH83eH8x8w9aZyR/V+Y/enePQrDItdwsYdEGVFVR0UAD9KG7w/wn91o5I/q/MfvSzZGYd7un+Y9R61g2WKKXyR/V+Y/ejkj+r8x+9ACbt9P2plISyJbveH8x6fOp8kf1fmP3oBlLsd0fKjkj+r8x+9QsWRlHe28x+9APpeI7p+VHJH9X5j96XftDKe9t5j96AsUUvkj+r8x+9HJH9X5j96AH3X5n9qZSTbAZd/Hck+HqadQGfxTG3bfctFx4sNY12yjtH6VVHGbo5eexlD3AkswXdWaQDrPZiDvNbVFWqpShjK81a22GVgeMi4gbIdXCEIc8EqG10G069IPQ11OKsbpthFMXchOedMmctopAIgggneOorUoqGzDu/EqCQtt2I3GgGtzlxJMHtdJHrWvYu50Vx/MoO87idxvTa421AdqF66EUsxhVBJJ8ABJPtU6KAw+J3rWJwquwORyCO1BU6+KkjQ+tec4lxa2Ft4dQSBdVUtoY7Zbs8y63d1MwvaivQ/GGHLYeFDaOCcm4GsnasNuA3Hw9gO1xhzlPKykADmSWuFYJMaknSPDxrm8KcpVcvBs9fv4OicFG93s1e7f6VxtpLObLdJxNxTIw9lf4SH+rwY/1XD9KscUs429lIRLY2CBiSs7FiBE/Lat7hPDFw4YJlCs2bKq5VBOpIEnUn6eg8bd3w/xV2hlw/IjnOU8TzO2xWRgW+FGzdzWkOU2ipbe7nYiHJYawJ8fprWvw93FtRcBzDfc+Okkk6xE6nWauUVltu7IkloK/N7Wzd3p6mmc30b2oHe/y/6mmUKL5vo3tULd3VtG73T0FPpdrdv8X+goA5vo3tXGu6bN7U2uNtQCbV3sjRth4elT5vo3tXbPdHyH7VOgK967ps3eHh/UKZzfRvai/t/mH/yFMoBfN9G9qWbvaGjd0+HqKsUtu8P8J/cUAc30b2o5vo3tTKKAQl3VtG8PD0qfN9G9qE3b6ftTKAXzfRval2LvZGjbdKsUux3R8qAOb6N7Uu/d7J0bbpVil4jun5UAc30b2o5vo3tTKKASXll0PjuPSnUt91+v7UygCiiigCiiigCuNtXa421AdqF2cpgSYMCYk/PwqdRu3AoLMYAEk9ANSaAqWEcWIcnPkMzBM9J8ek7/AFqzkPmPsPtSmxCtbLg9mCJOmokEEHUEHSD40z8SnnX3FAdyHzH2H2qF1Dp2j3ug+1S/Ep519xS7uITTtr3uooBuQ+Y+w+1GQ+Y+w+1c/Ep519xR+JTzr7igIZDm7x7vQdT6UzIfMfYfaljEJm7y93qOtT/Ep519xQHch8x9h9qhbQy3aPe6DoPSpfiU86+4qFvEJLdtd+o6CgGZD5j7D7VxkMd4+w+1H4lPOvuK42ISO+vuKALSHKO0dh4Dp8qlkPmPsPtS7WITKO2uw8R0qf4lPOvuKAjeQx3j3h4DzD0qeQ+Y+w+1KvYhI7694eI8wpn4lPOvuKA7kPmPsPtS2Q5h2j3T4DqPSp/iU86+4pZxCZh217p8R1FANyHzH2H2oyHzH2H2rn4lPOvuKPxKedfcUBFEMt2j4eA6fKp5D5j7D7UtMQkt218PEdKn+JTzr7igO5D5j7D7VCwhyjtHboPtUvxCedfcVCxiEyjtrt1FAMyHzH2H2peIQ5T2jt0H2qf4lPOvuKXfxCZT2126igG5D5j7D7UZD5j7D7Vz8QnnX3FH4lPOvuKA4VOZZM79OlOpHNUssMDvsZ8KfQBRRRQBRRRQBXG2rtcbagO1C/aDqysJVgQR1BEEe1TooCq+Sxb2OWYjcs1xo8TqSzbk+NOw94OiuuqsoYfIiR+ldvWVcFWAIPgfQyPrOtdRAoAAAAEADQADYCgJVTxuPS3OYMcqG4YH8qmGiTuJ2q5VfE4G3cMuoJiNegYMP/cAfoKAsA0UAUUBR/tO3zBbMhy5QCOicydP5YI+rDrV6qy4C0DmyLOYsDEkMd2HQmTtVmgOMYE1R4dxW1eJCHUAE7eIHrroV1Gmo1q8wkQfGkYfBW7ZlEVTESBrrv8AUwJPjAoCxVfG4tLS5nOkgdSSeg/X5AnwqxS79hLgyuqsOjCR+tAJ4djkvKWSYDFddNR/59NjBFWqVhsMlsQihRMwPlH7AD5AVSbjuHDsjXApGksCqkgqrBWICsQzKCATBYCgG43iVu2yo3ebUDSSZhQJIkk6CP0AmrOHvB1V12YAj5HWsriPEcFlS5ce0wbMEMhpy6OVjy+J8PSp3+O4WwCrOEFsMG0ICC2gczpAGRgR1G0waA1qo3uIqrlSryCgmAR/FbKp3mMw10nY7a1Yw+KS5OR1bKcrQZgxMHoYIP1rlzB22IJUSGzz45guUN88unyoB9FFBoDN4dxmzfKhCZZWfbwRghnoZO3oelaVVsPw+1bIKW0UgEAgCQDEid40HsKs0AjGYlbSF2mBG3qQBvoNTudKVw3iNu+pNsyoMeHy23AkEagbVZu2wwKsJB3FQsYZEnIqrJkwInx/ck/U9aAdVPG49LebMGMIXMCeyDDR1ImYq5VbE4G3cMugYwBr6MGH/uAPzAoDuExi3M2WeyY1ETqRI9JB9qsUqxh0ScqgSZMeJO5ptAZ97i1pWysSDnK6jbLb5rH/AA5SNepAq3hMQLiK6zDKGE6GCJEjwNKbh1kksbaEls0kT2iuUnXxy6fIU+zaVFCqAqgQABAAGwA8KAnRRRQBRRRQBXG2rtcbagO0UUUAUUUUAUUUUAUUUUAUUUUAUUUUAUUUUAVnvwXDly5tgs0zJJGsZoEwuaATA1gTMUUUBB/h/DFEQ25VFKqMzd19WB17Q+c1PE8Ew9xnZ7Sk3AA517QCMgnXyuw+voKKKAbgOHWrGflrlzuXfUksx0JMk66CrdFFAFFFFAFFFFAFFFFAFFFFAFFFFAFFFFAFFFFAFFFFAFcbaiigP//Z"/>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Libre Baskerville"/>
              <a:ea typeface="Libre Baskerville"/>
              <a:cs typeface="Libre Baskerville"/>
              <a:sym typeface="Libre Baskerville"/>
            </a:endParaRPr>
          </a:p>
        </p:txBody>
      </p:sp>
      <p:sp>
        <p:nvSpPr>
          <p:cNvPr id="12" name="Titolo 1"/>
          <p:cNvSpPr>
            <a:spLocks noGrp="1"/>
          </p:cNvSpPr>
          <p:nvPr>
            <p:ph type="title"/>
          </p:nvPr>
        </p:nvSpPr>
        <p:spPr>
          <a:xfrm>
            <a:off x="-2340768" y="404664"/>
            <a:ext cx="7772400" cy="436909"/>
          </a:xfrm>
        </p:spPr>
        <p:txBody>
          <a:bodyPr>
            <a:normAutofit fontScale="90000"/>
          </a:bodyPr>
          <a:lstStyle/>
          <a:p>
            <a:pPr algn="ctr"/>
            <a:r>
              <a:rPr lang="it-IT" sz="3200" dirty="0" smtClean="0"/>
              <a:t>1. Fototerapia</a:t>
            </a:r>
            <a:endParaRPr lang="it-IT" sz="3200" dirty="0"/>
          </a:p>
        </p:txBody>
      </p:sp>
      <p:sp>
        <p:nvSpPr>
          <p:cNvPr id="411" name="Shape 411"/>
          <p:cNvSpPr txBox="1">
            <a:spLocks noGrp="1"/>
          </p:cNvSpPr>
          <p:nvPr>
            <p:ph sz="quarter" idx="1"/>
          </p:nvPr>
        </p:nvSpPr>
        <p:spPr>
          <a:xfrm>
            <a:off x="611560" y="116632"/>
            <a:ext cx="7416824" cy="3888432"/>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accent1"/>
              </a:buClr>
              <a:buSzPct val="85000"/>
              <a:buNone/>
            </a:pPr>
            <a:endParaRPr lang="it-IT" sz="2800" b="1" i="0" u="none" strike="noStrike" cap="none" dirty="0">
              <a:solidFill>
                <a:schemeClr val="dk1"/>
              </a:solidFill>
              <a:latin typeface="Source Sans Pro"/>
              <a:ea typeface="Source Sans Pro"/>
              <a:cs typeface="Source Sans Pro"/>
              <a:sym typeface="Source Sans Pro"/>
            </a:endParaRPr>
          </a:p>
          <a:p>
            <a:pPr marL="457200" marR="0" lvl="0" indent="-457200" algn="l" rtl="0">
              <a:spcBef>
                <a:spcPts val="580"/>
              </a:spcBef>
              <a:spcAft>
                <a:spcPts val="0"/>
              </a:spcAft>
              <a:buClr>
                <a:schemeClr val="accent1"/>
              </a:buClr>
              <a:buSzPct val="25000"/>
              <a:buFont typeface="Noto Sans Symbols"/>
              <a:buNone/>
            </a:pPr>
            <a:endParaRPr sz="1000" b="1" i="0" u="none" strike="noStrike" cap="none" dirty="0">
              <a:solidFill>
                <a:schemeClr val="dk1"/>
              </a:solidFill>
              <a:latin typeface="Source Sans Pro"/>
              <a:ea typeface="Source Sans Pro"/>
              <a:cs typeface="Source Sans Pro"/>
              <a:sym typeface="Source Sans Pro"/>
            </a:endParaRPr>
          </a:p>
          <a:p>
            <a:pPr marL="457200" marR="0" lvl="0" indent="-457200" algn="l" rtl="0">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Il trattamento deve essere continuo e non intermittente</a:t>
            </a:r>
          </a:p>
          <a:p>
            <a:pPr marL="457200" marR="0" lvl="0" indent="-457200" algn="l" rtl="0">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E’ possibile interrompere per permettere l’allattamento al seno per massimo 30 minuti</a:t>
            </a:r>
          </a:p>
          <a:p>
            <a:pPr marL="457200" marR="0" lvl="0" indent="-457200" algn="l" rtl="0">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Scoprire gli occhi periodicamente (ai pasti) per controllare eventuali infezioni e permettere il rapporto visivo con la madre o l’operatore</a:t>
            </a:r>
          </a:p>
          <a:p>
            <a:pPr marL="457200" marR="0" lvl="0" indent="-457200" algn="l" rtl="0">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Monitorare TC  e stato di idratazione (peso giornaliero, </a:t>
            </a:r>
            <a:r>
              <a:rPr lang="it-IT" sz="1800" b="0" i="0" u="none" strike="noStrike" cap="none" dirty="0" smtClean="0">
                <a:solidFill>
                  <a:schemeClr val="dk1"/>
                </a:solidFill>
                <a:latin typeface="Source Sans Pro"/>
                <a:ea typeface="Source Sans Pro"/>
                <a:cs typeface="Source Sans Pro"/>
                <a:sym typeface="Source Sans Pro"/>
              </a:rPr>
              <a:t>diuresi e feci, </a:t>
            </a:r>
            <a:r>
              <a:rPr lang="it-IT" sz="1800" b="0" i="0" u="none" strike="noStrike" cap="none" dirty="0">
                <a:solidFill>
                  <a:schemeClr val="dk1"/>
                </a:solidFill>
                <a:latin typeface="Source Sans Pro"/>
                <a:ea typeface="Source Sans Pro"/>
                <a:cs typeface="Source Sans Pro"/>
                <a:sym typeface="Source Sans Pro"/>
              </a:rPr>
              <a:t>elettroliti </a:t>
            </a:r>
            <a:r>
              <a:rPr lang="it-IT" sz="1800" b="0" i="0" u="none" strike="noStrike" cap="none" dirty="0" err="1">
                <a:solidFill>
                  <a:schemeClr val="dk1"/>
                </a:solidFill>
                <a:latin typeface="Source Sans Pro"/>
                <a:ea typeface="Source Sans Pro"/>
                <a:cs typeface="Source Sans Pro"/>
                <a:sym typeface="Source Sans Pro"/>
              </a:rPr>
              <a:t>sierici</a:t>
            </a:r>
            <a:r>
              <a:rPr lang="it-IT" sz="1800" b="0" i="0" u="none" strike="noStrike" cap="none" dirty="0">
                <a:solidFill>
                  <a:schemeClr val="dk1"/>
                </a:solidFill>
                <a:latin typeface="Source Sans Pro"/>
                <a:ea typeface="Source Sans Pro"/>
                <a:cs typeface="Source Sans Pro"/>
                <a:sym typeface="Source Sans Pro"/>
              </a:rPr>
              <a:t> se necessario)</a:t>
            </a:r>
          </a:p>
          <a:p>
            <a:pPr marL="457200" marR="0" lvl="0" indent="-457200" algn="l" rtl="0">
              <a:spcBef>
                <a:spcPts val="580"/>
              </a:spcBef>
              <a:spcAft>
                <a:spcPts val="0"/>
              </a:spcAft>
              <a:buClr>
                <a:srgbClr val="00B050"/>
              </a:buClr>
              <a:buSzPct val="85000"/>
              <a:buFont typeface="Noto Sans Symbols"/>
              <a:buChar char="✓"/>
            </a:pPr>
            <a:r>
              <a:rPr lang="it-IT" sz="1800" b="0" i="0" u="none" strike="noStrike" cap="none" dirty="0">
                <a:solidFill>
                  <a:schemeClr val="dk1"/>
                </a:solidFill>
                <a:latin typeface="Source Sans Pro"/>
                <a:ea typeface="Source Sans Pro"/>
                <a:cs typeface="Source Sans Pro"/>
                <a:sym typeface="Source Sans Pro"/>
              </a:rPr>
              <a:t>Integrazione di liquidi solo se calo ponderale giornaliero &gt;5% o  se il latte materno è insufficiente</a:t>
            </a:r>
          </a:p>
          <a:p>
            <a:pPr marL="457200" marR="0" lvl="0" indent="-457200" algn="l" rtl="0">
              <a:spcBef>
                <a:spcPts val="580"/>
              </a:spcBef>
              <a:spcAft>
                <a:spcPts val="0"/>
              </a:spcAft>
              <a:buClr>
                <a:srgbClr val="00B050"/>
              </a:buClr>
              <a:buSzPct val="2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a:p>
            <a:pPr marL="457200" marR="0" lvl="0" indent="-457200" algn="l" rtl="0">
              <a:spcBef>
                <a:spcPts val="580"/>
              </a:spcBef>
              <a:spcAft>
                <a:spcPts val="0"/>
              </a:spcAft>
              <a:buClr>
                <a:srgbClr val="C00000"/>
              </a:buClr>
              <a:buSzPct val="8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a:p>
            <a:pPr marL="457200" marR="0" lvl="0" indent="-457200" algn="l" rtl="0">
              <a:spcBef>
                <a:spcPts val="580"/>
              </a:spcBef>
              <a:buClr>
                <a:srgbClr val="00B050"/>
              </a:buClr>
              <a:buSzPct val="85000"/>
              <a:buFont typeface="Noto Sans Symbols"/>
              <a:buNone/>
            </a:pPr>
            <a:endParaRPr sz="2000" b="0" i="0" u="none" strike="noStrike" cap="none" dirty="0">
              <a:solidFill>
                <a:schemeClr val="dk1"/>
              </a:solidFill>
              <a:latin typeface="Source Sans Pro"/>
              <a:ea typeface="Source Sans Pro"/>
              <a:cs typeface="Source Sans Pro"/>
              <a:sym typeface="Source Sans Pro"/>
            </a:endParaRPr>
          </a:p>
        </p:txBody>
      </p:sp>
      <p:sp>
        <p:nvSpPr>
          <p:cNvPr id="412" name="Shape 412"/>
          <p:cNvSpPr txBox="1"/>
          <p:nvPr/>
        </p:nvSpPr>
        <p:spPr>
          <a:xfrm>
            <a:off x="0" y="836712"/>
            <a:ext cx="8424935" cy="324035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B050"/>
              </a:buClr>
              <a:buFont typeface="Noto Sans Symbols"/>
              <a:buNone/>
            </a:pPr>
            <a:endParaRPr sz="1800">
              <a:solidFill>
                <a:schemeClr val="dk1"/>
              </a:solidFill>
              <a:latin typeface="Source Sans Pro"/>
              <a:ea typeface="Source Sans Pro"/>
              <a:cs typeface="Source Sans Pro"/>
              <a:sym typeface="Source Sans Pro"/>
            </a:endParaRPr>
          </a:p>
          <a:p>
            <a:pPr marL="274320" marR="0" lvl="0" indent="-274320" algn="l" rtl="0">
              <a:lnSpc>
                <a:spcPct val="100000"/>
              </a:lnSpc>
              <a:spcBef>
                <a:spcPts val="580"/>
              </a:spcBef>
              <a:spcAft>
                <a:spcPts val="0"/>
              </a:spcAft>
              <a:buClr>
                <a:schemeClr val="accent1"/>
              </a:buClr>
              <a:buFont typeface="Noto Sans Symbols"/>
              <a:buNone/>
            </a:pPr>
            <a:endParaRPr sz="1800">
              <a:solidFill>
                <a:schemeClr val="dk1"/>
              </a:solidFill>
              <a:latin typeface="Source Sans Pro"/>
              <a:ea typeface="Source Sans Pro"/>
              <a:cs typeface="Source Sans Pro"/>
              <a:sym typeface="Source Sans Pro"/>
            </a:endParaRPr>
          </a:p>
        </p:txBody>
      </p:sp>
      <p:sp>
        <p:nvSpPr>
          <p:cNvPr id="413" name="Shape 413"/>
          <p:cNvSpPr txBox="1"/>
          <p:nvPr/>
        </p:nvSpPr>
        <p:spPr>
          <a:xfrm>
            <a:off x="683568" y="3715286"/>
            <a:ext cx="7920880" cy="3170098"/>
          </a:xfrm>
          <a:prstGeom prst="rect">
            <a:avLst/>
          </a:prstGeom>
          <a:noFill/>
          <a:ln>
            <a:noFill/>
          </a:ln>
        </p:spPr>
        <p:txBody>
          <a:bodyPr lIns="91425" tIns="45700" rIns="91425" bIns="45700" anchor="t" anchorCtr="0">
            <a:noAutofit/>
          </a:bodyPr>
          <a:lstStyle/>
          <a:p>
            <a:pPr marL="457200" marR="0" lvl="0" indent="-457200" algn="l" rtl="0">
              <a:spcBef>
                <a:spcPts val="0"/>
              </a:spcBef>
              <a:buClr>
                <a:srgbClr val="C00000"/>
              </a:buClr>
              <a:buFont typeface="Noto Sans Symbols"/>
              <a:buNone/>
            </a:pPr>
            <a:endParaRPr sz="2000" dirty="0">
              <a:solidFill>
                <a:schemeClr val="dk1"/>
              </a:solidFill>
              <a:latin typeface="Source Sans Pro"/>
              <a:ea typeface="Source Sans Pro"/>
              <a:cs typeface="Source Sans Pro"/>
              <a:sym typeface="Source Sans Pro"/>
            </a:endParaRPr>
          </a:p>
          <a:p>
            <a:pPr marL="457200" marR="0" lvl="0" indent="-457200" algn="l" rtl="0">
              <a:spcBef>
                <a:spcPts val="0"/>
              </a:spcBef>
              <a:buClr>
                <a:srgbClr val="C00000"/>
              </a:buClr>
              <a:buSzPct val="100000"/>
              <a:buFont typeface="Noto Sans Symbols"/>
              <a:buChar char="➢"/>
            </a:pPr>
            <a:r>
              <a:rPr lang="it-IT" sz="2000" dirty="0">
                <a:solidFill>
                  <a:srgbClr val="0070C0"/>
                </a:solidFill>
                <a:latin typeface="Source Sans Pro"/>
                <a:ea typeface="Source Sans Pro"/>
                <a:cs typeface="Source Sans Pro"/>
                <a:sym typeface="Source Sans Pro"/>
              </a:rPr>
              <a:t>Controllare la TSB </a:t>
            </a:r>
            <a:r>
              <a:rPr lang="it-IT" sz="2000" dirty="0" smtClean="0">
                <a:solidFill>
                  <a:srgbClr val="0070C0"/>
                </a:solidFill>
                <a:latin typeface="Source Sans Pro"/>
                <a:ea typeface="Source Sans Pro"/>
                <a:cs typeface="Source Sans Pro"/>
                <a:sym typeface="Source Sans Pro"/>
              </a:rPr>
              <a:t>2-4 ore </a:t>
            </a:r>
            <a:r>
              <a:rPr lang="it-IT" sz="2000" dirty="0">
                <a:solidFill>
                  <a:srgbClr val="0070C0"/>
                </a:solidFill>
                <a:latin typeface="Source Sans Pro"/>
                <a:ea typeface="Source Sans Pro"/>
                <a:cs typeface="Source Sans Pro"/>
                <a:sym typeface="Source Sans Pro"/>
              </a:rPr>
              <a:t>dopo l’inizio del trattamento (o prima se TSB &lt;3 mg/dl dal valore soglia per EXT), e quindi ogni 12-24 </a:t>
            </a:r>
            <a:r>
              <a:rPr lang="it-IT" sz="2000" dirty="0" smtClean="0">
                <a:solidFill>
                  <a:srgbClr val="0070C0"/>
                </a:solidFill>
                <a:latin typeface="Source Sans Pro"/>
                <a:ea typeface="Source Sans Pro"/>
                <a:cs typeface="Source Sans Pro"/>
                <a:sym typeface="Source Sans Pro"/>
              </a:rPr>
              <a:t>ore</a:t>
            </a:r>
          </a:p>
          <a:p>
            <a:pPr marL="457200" marR="0" lvl="0" indent="-457200" algn="l" rtl="0">
              <a:spcBef>
                <a:spcPts val="0"/>
              </a:spcBef>
              <a:buClr>
                <a:srgbClr val="C00000"/>
              </a:buClr>
              <a:buSzPct val="100000"/>
              <a:buFont typeface="Noto Sans Symbols"/>
              <a:buChar char="➢"/>
            </a:pPr>
            <a:r>
              <a:rPr lang="it-IT" sz="2000" dirty="0" smtClean="0">
                <a:solidFill>
                  <a:srgbClr val="0070C0"/>
                </a:solidFill>
                <a:latin typeface="Source Sans Pro"/>
                <a:ea typeface="Source Sans Pro"/>
                <a:cs typeface="Source Sans Pro"/>
                <a:sym typeface="Source Sans Pro"/>
              </a:rPr>
              <a:t> Di solito a distanza di 4 – 6 ore si verifica una riduzione della bilirubina di circa 2 mg/dl</a:t>
            </a:r>
            <a:endParaRPr sz="2000" dirty="0">
              <a:solidFill>
                <a:srgbClr val="0070C0"/>
              </a:solidFill>
              <a:latin typeface="Source Sans Pro"/>
              <a:ea typeface="Source Sans Pro"/>
              <a:cs typeface="Source Sans Pro"/>
              <a:sym typeface="Source Sans Pro"/>
            </a:endParaRPr>
          </a:p>
          <a:p>
            <a:pPr marL="457200" marR="0" lvl="0" indent="-457200" algn="l" rtl="0">
              <a:spcBef>
                <a:spcPts val="0"/>
              </a:spcBef>
              <a:buClr>
                <a:srgbClr val="C00000"/>
              </a:buClr>
              <a:buSzPct val="100000"/>
              <a:buFont typeface="Noto Sans Symbols"/>
              <a:buChar char="➢"/>
            </a:pPr>
            <a:r>
              <a:rPr lang="it-IT" sz="2000" dirty="0">
                <a:solidFill>
                  <a:srgbClr val="0070C0"/>
                </a:solidFill>
                <a:latin typeface="Source Sans Pro"/>
                <a:ea typeface="Source Sans Pro"/>
                <a:cs typeface="Source Sans Pro"/>
                <a:sym typeface="Source Sans Pro"/>
              </a:rPr>
              <a:t>Sospendere quando i valori sono inferiori alla soglia in 2 misurazioni consecutive, distanziate di 6 - 12 </a:t>
            </a:r>
            <a:r>
              <a:rPr lang="it-IT" sz="2000" dirty="0" smtClean="0">
                <a:solidFill>
                  <a:srgbClr val="0070C0"/>
                </a:solidFill>
                <a:latin typeface="Source Sans Pro"/>
                <a:ea typeface="Source Sans Pro"/>
                <a:cs typeface="Source Sans Pro"/>
                <a:sym typeface="Source Sans Pro"/>
              </a:rPr>
              <a:t>ore</a:t>
            </a:r>
            <a:endParaRPr sz="2000" dirty="0">
              <a:solidFill>
                <a:srgbClr val="0070C0"/>
              </a:solidFill>
              <a:latin typeface="Source Sans Pro"/>
              <a:ea typeface="Source Sans Pro"/>
              <a:cs typeface="Source Sans Pro"/>
              <a:sym typeface="Source Sans Pro"/>
            </a:endParaRPr>
          </a:p>
          <a:p>
            <a:pPr marL="457200" marR="0" lvl="0" indent="-457200" algn="l" rtl="0">
              <a:spcBef>
                <a:spcPts val="0"/>
              </a:spcBef>
              <a:buClr>
                <a:srgbClr val="C00000"/>
              </a:buClr>
              <a:buSzPct val="100000"/>
              <a:buFont typeface="Noto Sans Symbols"/>
              <a:buChar char="➢"/>
            </a:pPr>
            <a:r>
              <a:rPr lang="it-IT" sz="2000" dirty="0">
                <a:solidFill>
                  <a:srgbClr val="0070C0"/>
                </a:solidFill>
                <a:latin typeface="Source Sans Pro"/>
                <a:ea typeface="Source Sans Pro"/>
                <a:cs typeface="Source Sans Pro"/>
                <a:sym typeface="Source Sans Pro"/>
              </a:rPr>
              <a:t>Controllo post-sospensione entro le 12-24 ore successive (</a:t>
            </a:r>
            <a:r>
              <a:rPr lang="it-IT" sz="2000" dirty="0" err="1">
                <a:solidFill>
                  <a:srgbClr val="0070C0"/>
                </a:solidFill>
                <a:latin typeface="Source Sans Pro"/>
                <a:ea typeface="Source Sans Pro"/>
                <a:cs typeface="Source Sans Pro"/>
                <a:sym typeface="Source Sans Pro"/>
              </a:rPr>
              <a:t>rebound</a:t>
            </a:r>
            <a:r>
              <a:rPr lang="it-IT" sz="2000" dirty="0">
                <a:solidFill>
                  <a:srgbClr val="0070C0"/>
                </a:solidFill>
                <a:latin typeface="Source Sans Pro"/>
                <a:ea typeface="Source Sans Pro"/>
                <a:cs typeface="Source Sans Pro"/>
                <a:sym typeface="Source Sans Pro"/>
              </a:rPr>
              <a:t>)</a:t>
            </a:r>
          </a:p>
          <a:p>
            <a:pPr marL="457200" marR="0" lvl="0" indent="-457200" algn="l" rtl="0">
              <a:spcBef>
                <a:spcPts val="0"/>
              </a:spcBef>
              <a:buClr>
                <a:srgbClr val="C00000"/>
              </a:buClr>
              <a:buFont typeface="Noto Sans Symbols"/>
              <a:buNone/>
            </a:pPr>
            <a:endParaRPr sz="2000" dirty="0">
              <a:solidFill>
                <a:schemeClr val="dk1"/>
              </a:solidFill>
              <a:latin typeface="Source Sans Pro"/>
              <a:ea typeface="Source Sans Pro"/>
              <a:cs typeface="Source Sans Pro"/>
              <a:sym typeface="Source Sans Pro"/>
            </a:endParaRPr>
          </a:p>
          <a:p>
            <a:pPr marL="457200" marR="0" lvl="0" indent="-457200" algn="l" rtl="0">
              <a:spcBef>
                <a:spcPts val="0"/>
              </a:spcBef>
              <a:buNone/>
            </a:pPr>
            <a:endParaRPr sz="2000" dirty="0">
              <a:solidFill>
                <a:schemeClr val="dk1"/>
              </a:solidFill>
              <a:latin typeface="Source Sans Pro"/>
              <a:ea typeface="Source Sans Pro"/>
              <a:cs typeface="Source Sans Pro"/>
              <a:sym typeface="Source Sans Pro"/>
            </a:endParaRPr>
          </a:p>
        </p:txBody>
      </p:sp>
      <p:sp>
        <p:nvSpPr>
          <p:cNvPr id="414" name="Shape 414"/>
          <p:cNvSpPr/>
          <p:nvPr/>
        </p:nvSpPr>
        <p:spPr>
          <a:xfrm>
            <a:off x="431033" y="3861048"/>
            <a:ext cx="8389439" cy="2592288"/>
          </a:xfrm>
          <a:prstGeom prst="flowChartProcess">
            <a:avLst/>
          </a:prstGeom>
          <a:noFill/>
          <a:ln w="254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pic>
        <p:nvPicPr>
          <p:cNvPr id="4098" name="Picture 2"/>
          <p:cNvPicPr>
            <a:picLocks noChangeAspect="1" noChangeArrowheads="1"/>
          </p:cNvPicPr>
          <p:nvPr/>
        </p:nvPicPr>
        <p:blipFill>
          <a:blip r:embed="rId4"/>
          <a:srcRect/>
          <a:stretch>
            <a:fillRect/>
          </a:stretch>
        </p:blipFill>
        <p:spPr bwMode="auto">
          <a:xfrm>
            <a:off x="3491880" y="188640"/>
            <a:ext cx="5400675" cy="18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par>
                                <p:cTn id="8" presetID="10" presetClass="entr" presetSubtype="0"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Effect transition="in" filter="fade">
                                      <p:cBhvr>
                                        <p:cTn id="10" dur="500"/>
                                        <p:tgtEl>
                                          <p:spTgt spid="4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3"/>
                                        </p:tgtEl>
                                        <p:attrNameLst>
                                          <p:attrName>style.visibility</p:attrName>
                                        </p:attrNameLst>
                                      </p:cBhvr>
                                      <p:to>
                                        <p:strVal val="visible"/>
                                      </p:to>
                                    </p:set>
                                    <p:animEffect transition="in" filter="dissolve">
                                      <p:cBhvr>
                                        <p:cTn id="13"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124744"/>
            <a:ext cx="8208912" cy="4801314"/>
          </a:xfrm>
          <a:prstGeom prst="rect">
            <a:avLst/>
          </a:prstGeom>
          <a:noFill/>
        </p:spPr>
        <p:txBody>
          <a:bodyPr wrap="square" rtlCol="0">
            <a:spAutoFit/>
          </a:bodyPr>
          <a:lstStyle/>
          <a:p>
            <a:r>
              <a:rPr lang="it-IT" sz="1800" dirty="0" smtClean="0">
                <a:latin typeface="+mn-lt"/>
              </a:rPr>
              <a:t>Sono in grado di competere con il complesso </a:t>
            </a:r>
            <a:r>
              <a:rPr lang="it-IT" sz="1800" dirty="0" err="1" smtClean="0">
                <a:latin typeface="+mn-lt"/>
              </a:rPr>
              <a:t>Ag-Ab</a:t>
            </a:r>
            <a:r>
              <a:rPr lang="it-IT" sz="1800" dirty="0" smtClean="0">
                <a:latin typeface="+mn-lt"/>
              </a:rPr>
              <a:t> </a:t>
            </a:r>
            <a:r>
              <a:rPr lang="it-IT" sz="1800" dirty="0" smtClean="0">
                <a:latin typeface="+mn-lt"/>
                <a:sym typeface="Wingdings" pitchFamily="2" charset="2"/>
              </a:rPr>
              <a:t> prevenuta emolisi ma non eliminati </a:t>
            </a:r>
            <a:r>
              <a:rPr lang="it-IT" sz="1800" dirty="0" err="1" smtClean="0">
                <a:latin typeface="+mn-lt"/>
                <a:sym typeface="Wingdings" pitchFamily="2" charset="2"/>
              </a:rPr>
              <a:t>Ab</a:t>
            </a:r>
            <a:r>
              <a:rPr lang="it-IT" sz="1800" dirty="0" smtClean="0">
                <a:latin typeface="+mn-lt"/>
                <a:sym typeface="Wingdings" pitchFamily="2" charset="2"/>
              </a:rPr>
              <a:t> in circolo  (maggiore necessità di trasfusioni di EC per l’insorgenza d anemia tardiva)</a:t>
            </a:r>
          </a:p>
          <a:p>
            <a:endParaRPr lang="it-IT" sz="1800" dirty="0" smtClean="0">
              <a:latin typeface="+mn-lt"/>
              <a:sym typeface="Wingdings" pitchFamily="2" charset="2"/>
            </a:endParaRPr>
          </a:p>
          <a:p>
            <a:r>
              <a:rPr lang="it-IT" sz="1800" dirty="0" smtClean="0">
                <a:latin typeface="+mn-lt"/>
                <a:sym typeface="Wingdings" pitchFamily="2" charset="2"/>
              </a:rPr>
              <a:t>Possibile strategia per evitar l’ET nei casi di media gravità quando nonostante la FT intensiva la bilirubina continui a crescere con un incremento di 0,5 mg/dl/h e si avvicini di 2-3 mg/dl ai livelli indicativi di ET</a:t>
            </a:r>
          </a:p>
          <a:p>
            <a:endParaRPr lang="it-IT" sz="1800" dirty="0" smtClean="0">
              <a:latin typeface="+mn-lt"/>
              <a:sym typeface="Wingdings" pitchFamily="2" charset="2"/>
            </a:endParaRPr>
          </a:p>
          <a:p>
            <a:pPr algn="ctr"/>
            <a:r>
              <a:rPr lang="it-IT" sz="1800" dirty="0" smtClean="0">
                <a:latin typeface="+mn-lt"/>
                <a:sym typeface="Wingdings" pitchFamily="2" charset="2"/>
              </a:rPr>
              <a:t>DOSE: 0,8 – 1 g/Kg per </a:t>
            </a:r>
            <a:r>
              <a:rPr lang="it-IT" sz="1800" dirty="0" err="1" smtClean="0">
                <a:latin typeface="+mn-lt"/>
                <a:sym typeface="Wingdings" pitchFamily="2" charset="2"/>
              </a:rPr>
              <a:t>e.v.</a:t>
            </a:r>
            <a:r>
              <a:rPr lang="it-IT" sz="1800" dirty="0" smtClean="0">
                <a:latin typeface="+mn-lt"/>
                <a:sym typeface="Wingdings" pitchFamily="2" charset="2"/>
              </a:rPr>
              <a:t> con durata massima di infusione non inferiore a 4 ore, continuando la FT. Al termine dell’infusione ricontrollare TSB. Un’ulteriore somministrazione potrà essere effettuata a distanza di 12 ore. </a:t>
            </a:r>
          </a:p>
          <a:p>
            <a:endParaRPr lang="it-IT" sz="1800" dirty="0" smtClean="0">
              <a:latin typeface="+mn-lt"/>
              <a:sym typeface="Wingdings" pitchFamily="2" charset="2"/>
            </a:endParaRPr>
          </a:p>
          <a:p>
            <a:r>
              <a:rPr lang="it-IT" sz="1800" dirty="0" smtClean="0">
                <a:latin typeface="+mn-lt"/>
                <a:sym typeface="Wingdings" pitchFamily="2" charset="2"/>
              </a:rPr>
              <a:t>Non ne è indicato l’uso in profilassi della MEFN.</a:t>
            </a:r>
          </a:p>
          <a:p>
            <a:endParaRPr lang="it-IT" sz="1800" dirty="0" smtClean="0">
              <a:latin typeface="+mn-lt"/>
              <a:sym typeface="Wingdings" pitchFamily="2" charset="2"/>
            </a:endParaRPr>
          </a:p>
          <a:p>
            <a:r>
              <a:rPr lang="it-IT" sz="1800" dirty="0" smtClean="0">
                <a:latin typeface="+mn-lt"/>
                <a:sym typeface="Wingdings" pitchFamily="2" charset="2"/>
              </a:rPr>
              <a:t>Maggiore incidenza di NEC in neonati con MEFN </a:t>
            </a:r>
            <a:r>
              <a:rPr lang="it-IT" sz="1800" dirty="0" err="1" smtClean="0">
                <a:latin typeface="+mn-lt"/>
                <a:sym typeface="Wingdings" pitchFamily="2" charset="2"/>
              </a:rPr>
              <a:t>Rh</a:t>
            </a:r>
            <a:r>
              <a:rPr lang="it-IT" sz="1800" dirty="0" smtClean="0">
                <a:latin typeface="+mn-lt"/>
                <a:sym typeface="Wingdings" pitchFamily="2" charset="2"/>
              </a:rPr>
              <a:t> trattati con IGEV </a:t>
            </a:r>
          </a:p>
          <a:p>
            <a:endParaRPr lang="it-IT" sz="1800" dirty="0" smtClean="0">
              <a:latin typeface="+mn-lt"/>
              <a:sym typeface="Wingdings" pitchFamily="2" charset="2"/>
            </a:endParaRPr>
          </a:p>
          <a:p>
            <a:endParaRPr lang="it-IT" sz="1800" dirty="0">
              <a:latin typeface="+mn-lt"/>
            </a:endParaRPr>
          </a:p>
        </p:txBody>
      </p:sp>
      <p:pic>
        <p:nvPicPr>
          <p:cNvPr id="2050" name="Picture 2"/>
          <p:cNvPicPr>
            <a:picLocks noChangeAspect="1" noChangeArrowheads="1"/>
          </p:cNvPicPr>
          <p:nvPr/>
        </p:nvPicPr>
        <p:blipFill>
          <a:blip r:embed="rId3"/>
          <a:srcRect/>
          <a:stretch>
            <a:fillRect/>
          </a:stretch>
        </p:blipFill>
        <p:spPr bwMode="auto">
          <a:xfrm>
            <a:off x="2183735" y="188640"/>
            <a:ext cx="6780753" cy="216024"/>
          </a:xfrm>
          <a:prstGeom prst="rect">
            <a:avLst/>
          </a:prstGeom>
          <a:noFill/>
          <a:ln w="9525">
            <a:noFill/>
            <a:miter lim="800000"/>
            <a:headEnd/>
            <a:tailEnd/>
          </a:ln>
        </p:spPr>
      </p:pic>
      <p:sp>
        <p:nvSpPr>
          <p:cNvPr id="7" name="Titolo 1"/>
          <p:cNvSpPr txBox="1">
            <a:spLocks/>
          </p:cNvSpPr>
          <p:nvPr/>
        </p:nvSpPr>
        <p:spPr>
          <a:xfrm>
            <a:off x="251520" y="548680"/>
            <a:ext cx="7772400" cy="436909"/>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kumimoji="0" lang="it-IT" sz="3200" b="0" i="0" u="none" strike="noStrike" kern="0" cap="none" spc="0" normalizeH="0" baseline="0" noProof="0" dirty="0" smtClean="0">
                <a:ln>
                  <a:noFill/>
                </a:ln>
                <a:solidFill>
                  <a:schemeClr val="dk2"/>
                </a:solidFill>
                <a:effectLst/>
                <a:uLnTx/>
                <a:uFillTx/>
                <a:latin typeface="Source Sans Pro"/>
                <a:ea typeface="Source Sans Pro"/>
                <a:cs typeface="Source Sans Pro"/>
                <a:sym typeface="Source Sans Pro"/>
              </a:rPr>
              <a:t>2.</a:t>
            </a:r>
            <a:r>
              <a:rPr kumimoji="0" lang="it-IT" sz="3200" b="0" i="0" u="none" strike="noStrike" kern="0" cap="none" spc="0" normalizeH="0" noProof="0" dirty="0" smtClean="0">
                <a:ln>
                  <a:noFill/>
                </a:ln>
                <a:solidFill>
                  <a:schemeClr val="dk2"/>
                </a:solidFill>
                <a:effectLst/>
                <a:uLnTx/>
                <a:uFillTx/>
                <a:latin typeface="Source Sans Pro"/>
                <a:ea typeface="Source Sans Pro"/>
                <a:cs typeface="Source Sans Pro"/>
                <a:sym typeface="Source Sans Pro"/>
              </a:rPr>
              <a:t> IGEV</a:t>
            </a:r>
            <a:endParaRPr kumimoji="0" lang="it-IT" sz="32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8" name="CasellaDiTesto 7"/>
          <p:cNvSpPr txBox="1"/>
          <p:nvPr/>
        </p:nvSpPr>
        <p:spPr>
          <a:xfrm>
            <a:off x="755576" y="5580727"/>
            <a:ext cx="8064896" cy="1277273"/>
          </a:xfrm>
          <a:prstGeom prst="rect">
            <a:avLst/>
          </a:prstGeom>
          <a:noFill/>
        </p:spPr>
        <p:txBody>
          <a:bodyPr wrap="square" rtlCol="0">
            <a:spAutoFit/>
          </a:bodyPr>
          <a:lstStyle/>
          <a:p>
            <a:pPr algn="r"/>
            <a:r>
              <a:rPr lang="it-IT" sz="1100" i="1" dirty="0" err="1" smtClean="0">
                <a:latin typeface="+mn-lt"/>
              </a:rPr>
              <a:t>Pediatrics</a:t>
            </a:r>
            <a:r>
              <a:rPr lang="it-IT" sz="1100" i="1" dirty="0" smtClean="0">
                <a:latin typeface="+mn-lt"/>
              </a:rPr>
              <a:t> 2004; 114:297-316</a:t>
            </a:r>
          </a:p>
          <a:p>
            <a:pPr algn="r"/>
            <a:r>
              <a:rPr lang="it-IT" sz="1100" i="1" dirty="0" err="1" smtClean="0">
                <a:latin typeface="+mn-lt"/>
              </a:rPr>
              <a:t>Arch</a:t>
            </a:r>
            <a:r>
              <a:rPr lang="it-IT" sz="1100" i="1" dirty="0" smtClean="0">
                <a:latin typeface="+mn-lt"/>
              </a:rPr>
              <a:t> </a:t>
            </a:r>
            <a:r>
              <a:rPr lang="it-IT" sz="1100" i="1" dirty="0" err="1" smtClean="0">
                <a:latin typeface="+mn-lt"/>
              </a:rPr>
              <a:t>Dis</a:t>
            </a:r>
            <a:r>
              <a:rPr lang="it-IT" sz="1100" i="1" dirty="0" smtClean="0">
                <a:latin typeface="+mn-lt"/>
              </a:rPr>
              <a:t> </a:t>
            </a:r>
            <a:r>
              <a:rPr lang="it-IT" sz="1100" i="1" dirty="0" err="1" smtClean="0">
                <a:latin typeface="+mn-lt"/>
              </a:rPr>
              <a:t>Child</a:t>
            </a:r>
            <a:r>
              <a:rPr lang="it-IT" sz="1100" i="1" dirty="0" smtClean="0">
                <a:latin typeface="+mn-lt"/>
              </a:rPr>
              <a:t> </a:t>
            </a:r>
            <a:r>
              <a:rPr lang="it-IT" sz="1100" i="1" dirty="0" err="1" smtClean="0">
                <a:latin typeface="+mn-lt"/>
              </a:rPr>
              <a:t>Fetal</a:t>
            </a:r>
            <a:r>
              <a:rPr lang="it-IT" sz="1100" i="1" dirty="0" smtClean="0">
                <a:latin typeface="+mn-lt"/>
              </a:rPr>
              <a:t> </a:t>
            </a:r>
            <a:r>
              <a:rPr lang="it-IT" sz="1100" i="1" dirty="0" err="1" smtClean="0">
                <a:latin typeface="+mn-lt"/>
              </a:rPr>
              <a:t>Neonatal</a:t>
            </a:r>
            <a:r>
              <a:rPr lang="it-IT" sz="1100" i="1" dirty="0" smtClean="0">
                <a:latin typeface="+mn-lt"/>
              </a:rPr>
              <a:t> ed 2014;99: F325-F331</a:t>
            </a:r>
          </a:p>
          <a:p>
            <a:pPr algn="r"/>
            <a:r>
              <a:rPr lang="it-IT" sz="1100" i="1" dirty="0" err="1" smtClean="0">
                <a:latin typeface="+mn-lt"/>
              </a:rPr>
              <a:t>NeoReviews</a:t>
            </a:r>
            <a:r>
              <a:rPr lang="it-IT" sz="1100" i="1" dirty="0" smtClean="0">
                <a:latin typeface="+mn-lt"/>
              </a:rPr>
              <a:t> 2010;11,n7:e 370-7</a:t>
            </a:r>
          </a:p>
          <a:p>
            <a:pPr algn="r"/>
            <a:r>
              <a:rPr lang="it-IT" sz="1100" i="1" dirty="0" smtClean="0">
                <a:latin typeface="+mn-lt"/>
              </a:rPr>
              <a:t>J </a:t>
            </a:r>
            <a:r>
              <a:rPr lang="it-IT" sz="1100" i="1" dirty="0" err="1" smtClean="0">
                <a:latin typeface="+mn-lt"/>
              </a:rPr>
              <a:t>maternal</a:t>
            </a:r>
            <a:r>
              <a:rPr lang="it-IT" sz="1100" i="1" dirty="0" smtClean="0">
                <a:latin typeface="+mn-lt"/>
              </a:rPr>
              <a:t> </a:t>
            </a:r>
            <a:r>
              <a:rPr lang="it-IT" sz="1100" i="1" dirty="0" err="1" smtClean="0">
                <a:latin typeface="+mn-lt"/>
              </a:rPr>
              <a:t>fetal</a:t>
            </a:r>
            <a:r>
              <a:rPr lang="it-IT" sz="1100" i="1" dirty="0" smtClean="0">
                <a:latin typeface="+mn-lt"/>
              </a:rPr>
              <a:t> and neon </a:t>
            </a:r>
            <a:r>
              <a:rPr lang="it-IT" sz="1100" i="1" dirty="0" err="1" smtClean="0">
                <a:latin typeface="+mn-lt"/>
              </a:rPr>
              <a:t>Med</a:t>
            </a:r>
            <a:r>
              <a:rPr lang="it-IT" sz="1100" i="1" dirty="0" smtClean="0">
                <a:latin typeface="+mn-lt"/>
              </a:rPr>
              <a:t> 2012:1-4</a:t>
            </a:r>
          </a:p>
          <a:p>
            <a:pPr algn="r"/>
            <a:r>
              <a:rPr lang="it-IT" sz="1100" i="1" dirty="0" err="1" smtClean="0">
                <a:latin typeface="+mn-lt"/>
              </a:rPr>
              <a:t>Pediatrics</a:t>
            </a:r>
            <a:r>
              <a:rPr lang="it-IT" sz="1100" i="1" dirty="0" smtClean="0">
                <a:latin typeface="+mn-lt"/>
              </a:rPr>
              <a:t> 2010; 125: 139-144</a:t>
            </a:r>
          </a:p>
          <a:p>
            <a:pPr algn="r"/>
            <a:r>
              <a:rPr lang="it-IT" sz="1100" i="1" dirty="0" err="1" smtClean="0">
                <a:latin typeface="+mn-lt"/>
              </a:rPr>
              <a:t>Pediatrics</a:t>
            </a:r>
            <a:r>
              <a:rPr lang="it-IT" sz="1100" i="1" dirty="0" smtClean="0">
                <a:latin typeface="+mn-lt"/>
              </a:rPr>
              <a:t> 2011; 127,680-686</a:t>
            </a:r>
          </a:p>
          <a:p>
            <a:pPr algn="r"/>
            <a:endParaRPr lang="it-IT" sz="1100" i="1" dirty="0">
              <a:latin typeface="+mn-lt"/>
            </a:endParaRPr>
          </a:p>
        </p:txBody>
      </p:sp>
      <p:pic>
        <p:nvPicPr>
          <p:cNvPr id="1026" name="Picture 2" descr="C:\Users\marisa\Desktop\Assia\protocollo MEN\images (2).jpg"/>
          <p:cNvPicPr>
            <a:picLocks noChangeAspect="1" noChangeArrowheads="1"/>
          </p:cNvPicPr>
          <p:nvPr/>
        </p:nvPicPr>
        <p:blipFill>
          <a:blip r:embed="rId4"/>
          <a:srcRect/>
          <a:stretch>
            <a:fillRect/>
          </a:stretch>
        </p:blipFill>
        <p:spPr bwMode="auto">
          <a:xfrm>
            <a:off x="7668344" y="139293"/>
            <a:ext cx="1368152" cy="985451"/>
          </a:xfrm>
          <a:prstGeom prst="rect">
            <a:avLst/>
          </a:prstGeom>
          <a:noFill/>
        </p:spPr>
      </p:pic>
      <p:sp>
        <p:nvSpPr>
          <p:cNvPr id="9" name="CasellaDiTesto 8"/>
          <p:cNvSpPr txBox="1"/>
          <p:nvPr/>
        </p:nvSpPr>
        <p:spPr>
          <a:xfrm>
            <a:off x="-396552" y="404664"/>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5" presetClass="emph" presetSubtype="1" nodeType="withEffect">
                                  <p:stCondLst>
                                    <p:cond delay="0"/>
                                  </p:stCondLst>
                                  <p:childTnLst>
                                    <p:set>
                                      <p:cBhvr override="childStyle">
                                        <p:cTn id="19" dur="indefinite"/>
                                        <p:tgtEl>
                                          <p:spTgt spid="3">
                                            <p:txEl>
                                              <p:pRg st="4" end="4"/>
                                            </p:txEl>
                                          </p:spTgt>
                                        </p:tgtEl>
                                        <p:attrNameLst>
                                          <p:attrName>style.fontStyle</p:attrName>
                                        </p:attrNameLst>
                                      </p:cBhvr>
                                      <p:to>
                                        <p:strVal val="normal"/>
                                      </p:to>
                                    </p:set>
                                    <p:set>
                                      <p:cBhvr override="childStyle">
                                        <p:cTn id="20" dur="indefinite"/>
                                        <p:tgtEl>
                                          <p:spTgt spid="3">
                                            <p:txEl>
                                              <p:pRg st="4" end="4"/>
                                            </p:txEl>
                                          </p:spTgt>
                                        </p:tgtEl>
                                        <p:attrNameLst>
                                          <p:attrName>style.fontWeight</p:attrName>
                                        </p:attrNameLst>
                                      </p:cBhvr>
                                      <p:to>
                                        <p:strVal val="bold"/>
                                      </p:to>
                                    </p:set>
                                    <p:set>
                                      <p:cBhvr override="childStyle">
                                        <p:cTn id="21" dur="indefinite"/>
                                        <p:tgtEl>
                                          <p:spTgt spid="3">
                                            <p:txEl>
                                              <p:pRg st="4" end="4"/>
                                            </p:txEl>
                                          </p:spTgt>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marisa\Desktop\Assia\protocollo MEN\download (1).jpg"/>
          <p:cNvPicPr>
            <a:picLocks noChangeAspect="1" noChangeArrowheads="1"/>
          </p:cNvPicPr>
          <p:nvPr/>
        </p:nvPicPr>
        <p:blipFill>
          <a:blip r:embed="rId3"/>
          <a:srcRect/>
          <a:stretch>
            <a:fillRect/>
          </a:stretch>
        </p:blipFill>
        <p:spPr bwMode="auto">
          <a:xfrm>
            <a:off x="827584" y="4725144"/>
            <a:ext cx="891099" cy="1018399"/>
          </a:xfrm>
          <a:prstGeom prst="rect">
            <a:avLst/>
          </a:prstGeom>
          <a:noFill/>
        </p:spPr>
      </p:pic>
      <p:sp>
        <p:nvSpPr>
          <p:cNvPr id="3" name="CasellaDiTesto 2"/>
          <p:cNvSpPr txBox="1"/>
          <p:nvPr/>
        </p:nvSpPr>
        <p:spPr>
          <a:xfrm>
            <a:off x="179512" y="692696"/>
            <a:ext cx="8820472" cy="3970318"/>
          </a:xfrm>
          <a:prstGeom prst="rect">
            <a:avLst/>
          </a:prstGeom>
          <a:noFill/>
        </p:spPr>
        <p:txBody>
          <a:bodyPr wrap="square" rtlCol="0">
            <a:spAutoFit/>
          </a:bodyPr>
          <a:lstStyle/>
          <a:p>
            <a:endParaRPr lang="it-IT" sz="1800" dirty="0" smtClean="0">
              <a:latin typeface="+mn-lt"/>
            </a:endParaRPr>
          </a:p>
          <a:p>
            <a:endParaRPr lang="it-IT" sz="1800" dirty="0" smtClean="0">
              <a:latin typeface="+mn-lt"/>
            </a:endParaRPr>
          </a:p>
          <a:p>
            <a:r>
              <a:rPr lang="it-IT" sz="1800" dirty="0" smtClean="0">
                <a:latin typeface="+mn-lt"/>
              </a:rPr>
              <a:t>L’infusione di albumina nel neonato con MEFN  non è al momento raccomandata</a:t>
            </a:r>
          </a:p>
          <a:p>
            <a:endParaRPr lang="it-IT" sz="1800" dirty="0" smtClean="0">
              <a:latin typeface="+mn-lt"/>
            </a:endParaRPr>
          </a:p>
          <a:p>
            <a:endParaRPr lang="it-IT" sz="1800" dirty="0" smtClean="0">
              <a:latin typeface="+mn-lt"/>
            </a:endParaRPr>
          </a:p>
          <a:p>
            <a:r>
              <a:rPr lang="it-IT" sz="1800" dirty="0" smtClean="0">
                <a:latin typeface="+mn-lt"/>
              </a:rPr>
              <a:t>La valutazione del rapporto bilirubina (mg/dl)/ albumina (g/dl) non è confermato essere di maggiore utilità rispetto ai valori di bilirubina per meglio definire il rischio di complicanze neurologiche del neonato con ittero grave. Tuttavia:</a:t>
            </a:r>
          </a:p>
          <a:p>
            <a:endParaRPr lang="it-IT" sz="1800" dirty="0" smtClean="0">
              <a:latin typeface="+mn-lt"/>
            </a:endParaRPr>
          </a:p>
          <a:p>
            <a:pPr>
              <a:buFont typeface="Wingdings" pitchFamily="2" charset="2"/>
              <a:buChar char="Ø"/>
            </a:pPr>
            <a:r>
              <a:rPr lang="it-IT" sz="1800" dirty="0" smtClean="0">
                <a:latin typeface="+mn-lt"/>
              </a:rPr>
              <a:t> Un rapporto superiore a 7-8 può essere significativo di maggior rischio di </a:t>
            </a:r>
            <a:r>
              <a:rPr lang="it-IT" sz="1800" dirty="0" err="1" smtClean="0">
                <a:latin typeface="+mn-lt"/>
              </a:rPr>
              <a:t>kernicterus</a:t>
            </a:r>
            <a:endParaRPr lang="it-IT" sz="1800" dirty="0" smtClean="0">
              <a:latin typeface="+mn-lt"/>
            </a:endParaRPr>
          </a:p>
          <a:p>
            <a:endParaRPr lang="it-IT" sz="1800" dirty="0" smtClean="0">
              <a:latin typeface="+mn-lt"/>
            </a:endParaRPr>
          </a:p>
          <a:p>
            <a:pPr>
              <a:buFont typeface="Wingdings" pitchFamily="2" charset="2"/>
              <a:buChar char="Ø"/>
            </a:pPr>
            <a:r>
              <a:rPr lang="it-IT" sz="1800" dirty="0" smtClean="0">
                <a:latin typeface="+mn-lt"/>
              </a:rPr>
              <a:t>L’AAP suggerisce nei neonati con fattori di rischio un rapporto con valore massimo di 7,2 e per il late </a:t>
            </a:r>
            <a:r>
              <a:rPr lang="it-IT" sz="1800" dirty="0" err="1" smtClean="0">
                <a:latin typeface="+mn-lt"/>
              </a:rPr>
              <a:t>preterm</a:t>
            </a:r>
            <a:r>
              <a:rPr lang="it-IT" sz="1800" dirty="0" smtClean="0">
                <a:latin typeface="+mn-lt"/>
              </a:rPr>
              <a:t> (35-37 </a:t>
            </a:r>
            <a:r>
              <a:rPr lang="it-IT" sz="1800" dirty="0" err="1" smtClean="0">
                <a:latin typeface="+mn-lt"/>
              </a:rPr>
              <a:t>wk</a:t>
            </a:r>
            <a:r>
              <a:rPr lang="it-IT" sz="1800" dirty="0" smtClean="0">
                <a:latin typeface="+mn-lt"/>
              </a:rPr>
              <a:t> di EG) un rapporto massimo di 7,2 in assenza di altri fattori di rischio e 6,8 in presenza di altri fattori di rischio</a:t>
            </a:r>
            <a:endParaRPr lang="it-IT" sz="1800" dirty="0">
              <a:latin typeface="+mn-lt"/>
            </a:endParaRPr>
          </a:p>
        </p:txBody>
      </p:sp>
      <p:pic>
        <p:nvPicPr>
          <p:cNvPr id="5122" name="Picture 2"/>
          <p:cNvPicPr>
            <a:picLocks noChangeAspect="1" noChangeArrowheads="1"/>
          </p:cNvPicPr>
          <p:nvPr/>
        </p:nvPicPr>
        <p:blipFill>
          <a:blip r:embed="rId4"/>
          <a:srcRect/>
          <a:stretch>
            <a:fillRect/>
          </a:stretch>
        </p:blipFill>
        <p:spPr bwMode="auto">
          <a:xfrm>
            <a:off x="3419872" y="188640"/>
            <a:ext cx="5372100" cy="152400"/>
          </a:xfrm>
          <a:prstGeom prst="rect">
            <a:avLst/>
          </a:prstGeom>
          <a:noFill/>
          <a:ln w="9525">
            <a:noFill/>
            <a:miter lim="800000"/>
            <a:headEnd/>
            <a:tailEnd/>
          </a:ln>
        </p:spPr>
      </p:pic>
      <p:sp>
        <p:nvSpPr>
          <p:cNvPr id="7" name="Titolo 1"/>
          <p:cNvSpPr>
            <a:spLocks noGrp="1"/>
          </p:cNvSpPr>
          <p:nvPr>
            <p:ph type="title"/>
          </p:nvPr>
        </p:nvSpPr>
        <p:spPr>
          <a:xfrm>
            <a:off x="-2484784" y="404664"/>
            <a:ext cx="7772400" cy="436909"/>
          </a:xfrm>
        </p:spPr>
        <p:txBody>
          <a:bodyPr>
            <a:normAutofit fontScale="90000"/>
          </a:bodyPr>
          <a:lstStyle/>
          <a:p>
            <a:pPr algn="ctr"/>
            <a:r>
              <a:rPr lang="it-IT" sz="3200" dirty="0" smtClean="0"/>
              <a:t>3. Albumina</a:t>
            </a:r>
            <a:endParaRPr lang="it-IT" sz="3200" dirty="0"/>
          </a:p>
        </p:txBody>
      </p:sp>
      <p:sp>
        <p:nvSpPr>
          <p:cNvPr id="9" name="CasellaDiTesto 8"/>
          <p:cNvSpPr txBox="1"/>
          <p:nvPr/>
        </p:nvSpPr>
        <p:spPr>
          <a:xfrm>
            <a:off x="-1116632" y="5714672"/>
            <a:ext cx="10044608" cy="1015663"/>
          </a:xfrm>
          <a:prstGeom prst="rect">
            <a:avLst/>
          </a:prstGeom>
          <a:noFill/>
        </p:spPr>
        <p:txBody>
          <a:bodyPr wrap="square" rtlCol="0">
            <a:spAutoFit/>
          </a:bodyPr>
          <a:lstStyle/>
          <a:p>
            <a:pPr algn="r"/>
            <a:r>
              <a:rPr lang="it-IT" sz="1000" i="1" dirty="0" smtClean="0">
                <a:latin typeface="+mn-lt"/>
                <a:cs typeface="Arial" pitchFamily="34" charset="0"/>
              </a:rPr>
              <a:t>Romagnoli C, Task </a:t>
            </a:r>
            <a:r>
              <a:rPr lang="it-IT" sz="1000" i="1" dirty="0" err="1" smtClean="0">
                <a:latin typeface="+mn-lt"/>
                <a:cs typeface="Arial" pitchFamily="34" charset="0"/>
              </a:rPr>
              <a:t>force</a:t>
            </a:r>
            <a:r>
              <a:rPr lang="it-IT" sz="1000" i="1" dirty="0" smtClean="0">
                <a:latin typeface="+mn-lt"/>
                <a:cs typeface="Arial" pitchFamily="34" charset="0"/>
              </a:rPr>
              <a:t> </a:t>
            </a:r>
            <a:r>
              <a:rPr lang="it-IT" sz="1000" i="1" dirty="0" err="1" smtClean="0">
                <a:latin typeface="+mn-lt"/>
                <a:cs typeface="Arial" pitchFamily="34" charset="0"/>
              </a:rPr>
              <a:t>for</a:t>
            </a:r>
            <a:r>
              <a:rPr lang="it-IT" sz="1000" i="1" dirty="0" smtClean="0">
                <a:latin typeface="+mn-lt"/>
                <a:cs typeface="Arial" pitchFamily="34" charset="0"/>
              </a:rPr>
              <a:t> </a:t>
            </a:r>
            <a:r>
              <a:rPr lang="it-IT" sz="1000" i="1" dirty="0" err="1" smtClean="0">
                <a:latin typeface="+mn-lt"/>
                <a:cs typeface="Arial" pitchFamily="34" charset="0"/>
              </a:rPr>
              <a:t>Hyperbilirubinemia</a:t>
            </a:r>
            <a:r>
              <a:rPr lang="it-IT" sz="1000" i="1" dirty="0" smtClean="0">
                <a:latin typeface="+mn-lt"/>
                <a:cs typeface="Arial" pitchFamily="34" charset="0"/>
              </a:rPr>
              <a:t> </a:t>
            </a:r>
            <a:r>
              <a:rPr lang="it-IT" sz="1000" i="1" dirty="0" err="1" smtClean="0">
                <a:latin typeface="+mn-lt"/>
                <a:cs typeface="Arial" pitchFamily="34" charset="0"/>
              </a:rPr>
              <a:t>of</a:t>
            </a:r>
            <a:r>
              <a:rPr lang="it-IT" sz="1000" i="1" dirty="0" smtClean="0">
                <a:latin typeface="+mn-lt"/>
                <a:cs typeface="Arial" pitchFamily="34" charset="0"/>
              </a:rPr>
              <a:t> the </a:t>
            </a:r>
            <a:r>
              <a:rPr lang="it-IT" sz="1000" i="1" dirty="0" err="1" smtClean="0">
                <a:latin typeface="+mn-lt"/>
                <a:cs typeface="Arial" pitchFamily="34" charset="0"/>
              </a:rPr>
              <a:t>italian</a:t>
            </a:r>
            <a:r>
              <a:rPr lang="it-IT" sz="1000" i="1" dirty="0" smtClean="0">
                <a:latin typeface="+mn-lt"/>
                <a:cs typeface="Arial" pitchFamily="34" charset="0"/>
              </a:rPr>
              <a:t> society </a:t>
            </a:r>
            <a:r>
              <a:rPr lang="it-IT" sz="1000" i="1" dirty="0" err="1" smtClean="0">
                <a:latin typeface="+mn-lt"/>
                <a:cs typeface="Arial" pitchFamily="34" charset="0"/>
              </a:rPr>
              <a:t>of</a:t>
            </a:r>
            <a:r>
              <a:rPr lang="it-IT" sz="1000" i="1" dirty="0" smtClean="0">
                <a:latin typeface="+mn-lt"/>
                <a:cs typeface="Arial" pitchFamily="34" charset="0"/>
              </a:rPr>
              <a:t> </a:t>
            </a:r>
            <a:r>
              <a:rPr lang="it-IT" sz="1000" i="1" dirty="0" err="1" smtClean="0">
                <a:latin typeface="+mn-lt"/>
                <a:cs typeface="Arial" pitchFamily="34" charset="0"/>
              </a:rPr>
              <a:t>neonatology</a:t>
            </a:r>
            <a:r>
              <a:rPr lang="it-IT" sz="1000" i="1" dirty="0" smtClean="0">
                <a:latin typeface="+mn-lt"/>
                <a:cs typeface="Arial" pitchFamily="34" charset="0"/>
              </a:rPr>
              <a:t>, </a:t>
            </a:r>
            <a:r>
              <a:rPr lang="it-IT" sz="1000" i="1" dirty="0" err="1" smtClean="0">
                <a:latin typeface="+mn-lt"/>
                <a:cs typeface="Arial" pitchFamily="34" charset="0"/>
              </a:rPr>
              <a:t>Ital</a:t>
            </a:r>
            <a:r>
              <a:rPr lang="it-IT" sz="1000" i="1" dirty="0" smtClean="0">
                <a:latin typeface="+mn-lt"/>
                <a:cs typeface="Arial" pitchFamily="34" charset="0"/>
              </a:rPr>
              <a:t> J </a:t>
            </a:r>
            <a:r>
              <a:rPr lang="it-IT" sz="1000" i="1" dirty="0" err="1" smtClean="0">
                <a:latin typeface="+mn-lt"/>
                <a:cs typeface="Arial" pitchFamily="34" charset="0"/>
              </a:rPr>
              <a:t>Pediatr</a:t>
            </a:r>
            <a:r>
              <a:rPr lang="it-IT" sz="1000" i="1" dirty="0" smtClean="0">
                <a:latin typeface="+mn-lt"/>
                <a:cs typeface="Arial" pitchFamily="34" charset="0"/>
              </a:rPr>
              <a:t>, 2014 </a:t>
            </a:r>
            <a:r>
              <a:rPr lang="it-IT" sz="1000" i="1" dirty="0" err="1" smtClean="0">
                <a:latin typeface="+mn-lt"/>
                <a:cs typeface="Arial" pitchFamily="34" charset="0"/>
              </a:rPr>
              <a:t>jan</a:t>
            </a:r>
            <a:r>
              <a:rPr lang="it-IT" sz="1000" i="1" dirty="0" smtClean="0">
                <a:latin typeface="+mn-lt"/>
                <a:cs typeface="Arial" pitchFamily="34" charset="0"/>
              </a:rPr>
              <a:t>; 31, 40 (1):11</a:t>
            </a:r>
          </a:p>
          <a:p>
            <a:pPr algn="r"/>
            <a:r>
              <a:rPr lang="it-IT" sz="1000" i="1" dirty="0" smtClean="0">
                <a:latin typeface="+mn-lt"/>
                <a:cs typeface="Arial" pitchFamily="34" charset="0"/>
              </a:rPr>
              <a:t>The </a:t>
            </a:r>
            <a:r>
              <a:rPr lang="it-IT" sz="1000" i="1" dirty="0" err="1" smtClean="0">
                <a:latin typeface="+mn-lt"/>
                <a:cs typeface="Arial" pitchFamily="34" charset="0"/>
              </a:rPr>
              <a:t>bilirubin</a:t>
            </a:r>
            <a:r>
              <a:rPr lang="it-IT" sz="1000" i="1" dirty="0" smtClean="0">
                <a:latin typeface="+mn-lt"/>
                <a:cs typeface="Arial" pitchFamily="34" charset="0"/>
              </a:rPr>
              <a:t> </a:t>
            </a:r>
            <a:r>
              <a:rPr lang="it-IT" sz="1000" i="1" dirty="0" err="1" smtClean="0">
                <a:latin typeface="+mn-lt"/>
                <a:cs typeface="Arial" pitchFamily="34" charset="0"/>
              </a:rPr>
              <a:t>albumin</a:t>
            </a:r>
            <a:r>
              <a:rPr lang="it-IT" sz="1000" i="1" dirty="0" smtClean="0">
                <a:latin typeface="+mn-lt"/>
                <a:cs typeface="Arial" pitchFamily="34" charset="0"/>
              </a:rPr>
              <a:t> </a:t>
            </a:r>
            <a:r>
              <a:rPr lang="it-IT" sz="1000" i="1" dirty="0" err="1" smtClean="0">
                <a:latin typeface="+mn-lt"/>
                <a:cs typeface="Arial" pitchFamily="34" charset="0"/>
              </a:rPr>
              <a:t>ratio</a:t>
            </a:r>
            <a:r>
              <a:rPr lang="it-IT" sz="1000" i="1" dirty="0" smtClean="0">
                <a:latin typeface="+mn-lt"/>
                <a:cs typeface="Arial" pitchFamily="34" charset="0"/>
              </a:rPr>
              <a:t> in the management </a:t>
            </a:r>
            <a:r>
              <a:rPr lang="it-IT" sz="1000" i="1" dirty="0" err="1" smtClean="0">
                <a:latin typeface="+mn-lt"/>
                <a:cs typeface="Arial" pitchFamily="34" charset="0"/>
              </a:rPr>
              <a:t>of</a:t>
            </a:r>
            <a:r>
              <a:rPr lang="it-IT" sz="1000" i="1" dirty="0" smtClean="0">
                <a:latin typeface="+mn-lt"/>
                <a:cs typeface="Arial" pitchFamily="34" charset="0"/>
              </a:rPr>
              <a:t> </a:t>
            </a:r>
            <a:r>
              <a:rPr lang="it-IT" sz="1000" i="1" dirty="0" err="1" smtClean="0">
                <a:latin typeface="+mn-lt"/>
                <a:cs typeface="Arial" pitchFamily="34" charset="0"/>
              </a:rPr>
              <a:t>hyperbilirubinemia</a:t>
            </a:r>
            <a:r>
              <a:rPr lang="it-IT" sz="1000" i="1" dirty="0" smtClean="0">
                <a:latin typeface="+mn-lt"/>
                <a:cs typeface="Arial" pitchFamily="34" charset="0"/>
              </a:rPr>
              <a:t> in </a:t>
            </a:r>
            <a:r>
              <a:rPr lang="it-IT" sz="1000" i="1" dirty="0" err="1" smtClean="0">
                <a:latin typeface="+mn-lt"/>
                <a:cs typeface="Arial" pitchFamily="34" charset="0"/>
              </a:rPr>
              <a:t>preterm</a:t>
            </a:r>
            <a:r>
              <a:rPr lang="it-IT" sz="1000" i="1" dirty="0" smtClean="0">
                <a:latin typeface="+mn-lt"/>
                <a:cs typeface="Arial" pitchFamily="34" charset="0"/>
              </a:rPr>
              <a:t> </a:t>
            </a:r>
            <a:r>
              <a:rPr lang="it-IT" sz="1000" i="1" dirty="0" err="1" smtClean="0">
                <a:latin typeface="+mn-lt"/>
                <a:cs typeface="Arial" pitchFamily="34" charset="0"/>
              </a:rPr>
              <a:t>infants</a:t>
            </a:r>
            <a:r>
              <a:rPr lang="it-IT" sz="1000" i="1" dirty="0" smtClean="0">
                <a:latin typeface="+mn-lt"/>
                <a:cs typeface="Arial" pitchFamily="34" charset="0"/>
              </a:rPr>
              <a:t> </a:t>
            </a:r>
            <a:r>
              <a:rPr lang="it-IT" sz="1000" i="1" dirty="0" err="1" smtClean="0">
                <a:latin typeface="+mn-lt"/>
                <a:cs typeface="Arial" pitchFamily="34" charset="0"/>
              </a:rPr>
              <a:t>to</a:t>
            </a:r>
            <a:r>
              <a:rPr lang="it-IT" sz="1000" i="1" dirty="0" smtClean="0">
                <a:latin typeface="+mn-lt"/>
                <a:cs typeface="Arial" pitchFamily="34" charset="0"/>
              </a:rPr>
              <a:t> </a:t>
            </a:r>
            <a:r>
              <a:rPr lang="it-IT" sz="1000" i="1" dirty="0" err="1" smtClean="0">
                <a:latin typeface="+mn-lt"/>
                <a:cs typeface="Arial" pitchFamily="34" charset="0"/>
              </a:rPr>
              <a:t>improve</a:t>
            </a:r>
            <a:r>
              <a:rPr lang="it-IT" sz="1000" i="1" dirty="0" smtClean="0">
                <a:latin typeface="+mn-lt"/>
                <a:cs typeface="Arial" pitchFamily="34" charset="0"/>
              </a:rPr>
              <a:t> </a:t>
            </a:r>
            <a:r>
              <a:rPr lang="it-IT" sz="1000" i="1" dirty="0" err="1" smtClean="0">
                <a:latin typeface="+mn-lt"/>
                <a:cs typeface="Arial" pitchFamily="34" charset="0"/>
              </a:rPr>
              <a:t>neurovelopment</a:t>
            </a:r>
            <a:r>
              <a:rPr lang="it-IT" sz="1000" i="1" dirty="0" smtClean="0">
                <a:latin typeface="+mn-lt"/>
                <a:cs typeface="Arial" pitchFamily="34" charset="0"/>
              </a:rPr>
              <a:t> </a:t>
            </a:r>
            <a:r>
              <a:rPr lang="it-IT" sz="1000" i="1" dirty="0" err="1" smtClean="0">
                <a:latin typeface="+mn-lt"/>
                <a:cs typeface="Arial" pitchFamily="34" charset="0"/>
              </a:rPr>
              <a:t>outcome</a:t>
            </a:r>
            <a:r>
              <a:rPr lang="it-IT" sz="1000" i="1" dirty="0" smtClean="0">
                <a:latin typeface="+mn-lt"/>
                <a:cs typeface="Arial" pitchFamily="34" charset="0"/>
              </a:rPr>
              <a:t>. </a:t>
            </a:r>
            <a:r>
              <a:rPr lang="it-IT" sz="1000" i="1" dirty="0" err="1" smtClean="0">
                <a:latin typeface="+mn-lt"/>
                <a:cs typeface="Arial" pitchFamily="34" charset="0"/>
              </a:rPr>
              <a:t>PLoS</a:t>
            </a:r>
            <a:r>
              <a:rPr lang="it-IT" sz="1000" i="1" dirty="0" smtClean="0">
                <a:latin typeface="+mn-lt"/>
                <a:cs typeface="Arial" pitchFamily="34" charset="0"/>
              </a:rPr>
              <a:t> </a:t>
            </a:r>
            <a:r>
              <a:rPr lang="it-IT" sz="1000" i="1" dirty="0" err="1" smtClean="0">
                <a:latin typeface="+mn-lt"/>
                <a:cs typeface="Arial" pitchFamily="34" charset="0"/>
              </a:rPr>
              <a:t>one</a:t>
            </a:r>
            <a:r>
              <a:rPr lang="it-IT" sz="1000" i="1" dirty="0" smtClean="0">
                <a:latin typeface="+mn-lt"/>
                <a:cs typeface="Arial" pitchFamily="34" charset="0"/>
              </a:rPr>
              <a:t> 2014 </a:t>
            </a:r>
            <a:r>
              <a:rPr lang="it-IT" sz="1000" i="1" dirty="0" err="1" smtClean="0">
                <a:latin typeface="+mn-lt"/>
                <a:cs typeface="Arial" pitchFamily="34" charset="0"/>
              </a:rPr>
              <a:t>Jun</a:t>
            </a:r>
            <a:r>
              <a:rPr lang="it-IT" sz="1000" i="1" dirty="0" smtClean="0">
                <a:latin typeface="+mn-lt"/>
                <a:cs typeface="Arial" pitchFamily="34" charset="0"/>
              </a:rPr>
              <a:t> 13;9 (6)</a:t>
            </a:r>
          </a:p>
          <a:p>
            <a:pPr algn="r"/>
            <a:r>
              <a:rPr lang="it-IT" sz="1000" i="1" dirty="0" err="1" smtClean="0">
                <a:latin typeface="+mn-lt"/>
                <a:cs typeface="Arial" pitchFamily="34" charset="0"/>
              </a:rPr>
              <a:t>Iskander</a:t>
            </a:r>
            <a:r>
              <a:rPr lang="it-IT" sz="1000" i="1" dirty="0" smtClean="0">
                <a:latin typeface="+mn-lt"/>
                <a:cs typeface="Arial" pitchFamily="34" charset="0"/>
              </a:rPr>
              <a:t> e </a:t>
            </a:r>
            <a:r>
              <a:rPr lang="it-IT" sz="1000" i="1" dirty="0" err="1" smtClean="0">
                <a:latin typeface="+mn-lt"/>
                <a:cs typeface="Arial" pitchFamily="34" charset="0"/>
              </a:rPr>
              <a:t>co</a:t>
            </a:r>
            <a:r>
              <a:rPr lang="it-IT" sz="1000" i="1" dirty="0" smtClean="0">
                <a:latin typeface="+mn-lt"/>
                <a:cs typeface="Arial" pitchFamily="34" charset="0"/>
              </a:rPr>
              <a:t>. </a:t>
            </a:r>
            <a:r>
              <a:rPr lang="it-IT" sz="1000" i="1" dirty="0" err="1" smtClean="0">
                <a:latin typeface="+mn-lt"/>
                <a:cs typeface="Arial" pitchFamily="34" charset="0"/>
              </a:rPr>
              <a:t>Pediatrics</a:t>
            </a:r>
            <a:r>
              <a:rPr lang="it-IT" sz="1000" i="1" dirty="0" smtClean="0">
                <a:latin typeface="+mn-lt"/>
                <a:cs typeface="Arial" pitchFamily="34" charset="0"/>
              </a:rPr>
              <a:t> 2014 </a:t>
            </a:r>
            <a:r>
              <a:rPr lang="it-IT" sz="1000" i="1" dirty="0" err="1" smtClean="0">
                <a:latin typeface="+mn-lt"/>
                <a:cs typeface="Arial" pitchFamily="34" charset="0"/>
              </a:rPr>
              <a:t>Nov</a:t>
            </a:r>
            <a:r>
              <a:rPr lang="it-IT" sz="1000" i="1" dirty="0" smtClean="0">
                <a:latin typeface="+mn-lt"/>
                <a:cs typeface="Arial" pitchFamily="34" charset="0"/>
              </a:rPr>
              <a:t>; 134(5)</a:t>
            </a:r>
          </a:p>
          <a:p>
            <a:pPr algn="r"/>
            <a:r>
              <a:rPr lang="it-IT" sz="1000" i="1" dirty="0" smtClean="0">
                <a:latin typeface="+mn-lt"/>
                <a:cs typeface="Arial" pitchFamily="34" charset="0"/>
              </a:rPr>
              <a:t>AAP </a:t>
            </a:r>
            <a:r>
              <a:rPr lang="it-IT" sz="1000" i="1" dirty="0" err="1" smtClean="0">
                <a:latin typeface="+mn-lt"/>
                <a:cs typeface="Arial" pitchFamily="34" charset="0"/>
              </a:rPr>
              <a:t>subcommittee</a:t>
            </a:r>
            <a:r>
              <a:rPr lang="it-IT" sz="1000" i="1" dirty="0" smtClean="0">
                <a:latin typeface="+mn-lt"/>
                <a:cs typeface="Arial" pitchFamily="34" charset="0"/>
              </a:rPr>
              <a:t> on </a:t>
            </a:r>
            <a:r>
              <a:rPr lang="it-IT" sz="1000" i="1" dirty="0" err="1" smtClean="0">
                <a:latin typeface="+mn-lt"/>
                <a:cs typeface="Arial" pitchFamily="34" charset="0"/>
              </a:rPr>
              <a:t>hyperbilirubinemia</a:t>
            </a:r>
            <a:r>
              <a:rPr lang="it-IT" sz="1000" i="1" dirty="0" smtClean="0">
                <a:latin typeface="+mn-lt"/>
                <a:cs typeface="Arial" pitchFamily="34" charset="0"/>
              </a:rPr>
              <a:t>, </a:t>
            </a:r>
            <a:r>
              <a:rPr lang="it-IT" sz="1000" i="1" dirty="0" err="1" smtClean="0">
                <a:latin typeface="+mn-lt"/>
                <a:cs typeface="Arial" pitchFamily="34" charset="0"/>
              </a:rPr>
              <a:t>Pediatrics</a:t>
            </a:r>
            <a:r>
              <a:rPr lang="it-IT" sz="1000" i="1" dirty="0" smtClean="0">
                <a:latin typeface="+mn-lt"/>
                <a:cs typeface="Arial" pitchFamily="34" charset="0"/>
              </a:rPr>
              <a:t> 2004;144;297-316</a:t>
            </a:r>
          </a:p>
          <a:p>
            <a:pPr algn="r"/>
            <a:endParaRPr lang="it-IT" sz="1000" i="1" dirty="0" smtClean="0">
              <a:latin typeface="+mn-lt"/>
              <a:cs typeface="Arial" pitchFamily="34" charset="0"/>
            </a:endParaRPr>
          </a:p>
          <a:p>
            <a:pPr algn="r"/>
            <a:endParaRPr lang="it-IT" sz="1000" i="1" dirty="0">
              <a:latin typeface="+mn-lt"/>
              <a:cs typeface="Arial" pitchFamily="34" charset="0"/>
            </a:endParaRPr>
          </a:p>
        </p:txBody>
      </p:sp>
      <p:sp>
        <p:nvSpPr>
          <p:cNvPr id="11266" name="AutoShape 2" descr="Risultati immagini per omino che spieg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8" name="AutoShape 4" descr="Risultati immagini per omino che spieg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Preparazione 9"/>
          <p:cNvSpPr/>
          <p:nvPr/>
        </p:nvSpPr>
        <p:spPr>
          <a:xfrm>
            <a:off x="4211960" y="4653136"/>
            <a:ext cx="4499992" cy="864096"/>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dirty="0" smtClean="0"/>
              <a:t>20 ml/kg di Albumina 5% da infondere in 4 ore (al </a:t>
            </a:r>
            <a:r>
              <a:rPr lang="it-IT" sz="1600" dirty="0" err="1" smtClean="0"/>
              <a:t>max</a:t>
            </a:r>
            <a:r>
              <a:rPr lang="it-IT" sz="1600" dirty="0" smtClean="0"/>
              <a:t>)</a:t>
            </a:r>
          </a:p>
        </p:txBody>
      </p:sp>
      <p:sp>
        <p:nvSpPr>
          <p:cNvPr id="11" name="CasellaDiTesto 10"/>
          <p:cNvSpPr txBox="1"/>
          <p:nvPr/>
        </p:nvSpPr>
        <p:spPr>
          <a:xfrm>
            <a:off x="755576" y="415697"/>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par>
                                <p:cTn id="18" presetID="5" presetClass="emph" presetSubtype="1" nodeType="withEffect">
                                  <p:stCondLst>
                                    <p:cond delay="0"/>
                                  </p:stCondLst>
                                  <p:endCondLst>
                                    <p:cond evt="onNext" delay="0">
                                      <p:tgtEl>
                                        <p:sldTgt/>
                                      </p:tgtEl>
                                    </p:cond>
                                  </p:endCondLst>
                                  <p:childTnLst>
                                    <p:set>
                                      <p:cBhvr override="childStyle">
                                        <p:cTn id="19" dur="indefinite"/>
                                        <p:tgtEl>
                                          <p:spTgt spid="3">
                                            <p:txEl>
                                              <p:pRg st="7" end="7"/>
                                            </p:txEl>
                                          </p:spTgt>
                                        </p:tgtEl>
                                        <p:attrNameLst>
                                          <p:attrName>style.fontStyle</p:attrName>
                                        </p:attrNameLst>
                                      </p:cBhvr>
                                      <p:to>
                                        <p:strVal val="normal"/>
                                      </p:to>
                                    </p:set>
                                    <p:set>
                                      <p:cBhvr override="childStyle">
                                        <p:cTn id="20" dur="indefinite"/>
                                        <p:tgtEl>
                                          <p:spTgt spid="3">
                                            <p:txEl>
                                              <p:pRg st="7" end="7"/>
                                            </p:txEl>
                                          </p:spTgt>
                                        </p:tgtEl>
                                        <p:attrNameLst>
                                          <p:attrName>style.fontWeight</p:attrName>
                                        </p:attrNameLst>
                                      </p:cBhvr>
                                      <p:to>
                                        <p:strVal val="bold"/>
                                      </p:to>
                                    </p:set>
                                    <p:set>
                                      <p:cBhvr override="childStyle">
                                        <p:cTn id="21" dur="indefinite"/>
                                        <p:tgtEl>
                                          <p:spTgt spid="3">
                                            <p:txEl>
                                              <p:pRg st="7" end="7"/>
                                            </p:txEl>
                                          </p:spTgt>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dissolve">
                                      <p:cBhvr>
                                        <p:cTn id="26" dur="500"/>
                                        <p:tgtEl>
                                          <p:spTgt spid="3">
                                            <p:txEl>
                                              <p:pRg st="9" end="9"/>
                                            </p:txEl>
                                          </p:spTgt>
                                        </p:tgtEl>
                                      </p:cBhvr>
                                    </p:animEffect>
                                  </p:childTnLst>
                                </p:cTn>
                              </p:par>
                              <p:par>
                                <p:cTn id="27" presetID="5" presetClass="emph" presetSubtype="1" nodeType="withEffect">
                                  <p:stCondLst>
                                    <p:cond delay="0"/>
                                  </p:stCondLst>
                                  <p:endCondLst>
                                    <p:cond evt="onNext" delay="0">
                                      <p:tgtEl>
                                        <p:sldTgt/>
                                      </p:tgtEl>
                                    </p:cond>
                                  </p:endCondLst>
                                  <p:childTnLst>
                                    <p:set>
                                      <p:cBhvr override="childStyle">
                                        <p:cTn id="28" dur="indefinite"/>
                                        <p:tgtEl>
                                          <p:spTgt spid="3">
                                            <p:txEl>
                                              <p:pRg st="9" end="9"/>
                                            </p:txEl>
                                          </p:spTgt>
                                        </p:tgtEl>
                                        <p:attrNameLst>
                                          <p:attrName>style.fontStyle</p:attrName>
                                        </p:attrNameLst>
                                      </p:cBhvr>
                                      <p:to>
                                        <p:strVal val="normal"/>
                                      </p:to>
                                    </p:set>
                                    <p:set>
                                      <p:cBhvr override="childStyle">
                                        <p:cTn id="29" dur="indefinite"/>
                                        <p:tgtEl>
                                          <p:spTgt spid="3">
                                            <p:txEl>
                                              <p:pRg st="9" end="9"/>
                                            </p:txEl>
                                          </p:spTgt>
                                        </p:tgtEl>
                                        <p:attrNameLst>
                                          <p:attrName>style.fontWeight</p:attrName>
                                        </p:attrNameLst>
                                      </p:cBhvr>
                                      <p:to>
                                        <p:strVal val="bold"/>
                                      </p:to>
                                    </p:set>
                                    <p:set>
                                      <p:cBhvr override="childStyle">
                                        <p:cTn id="30" dur="indefinite"/>
                                        <p:tgtEl>
                                          <p:spTgt spid="3">
                                            <p:txEl>
                                              <p:pRg st="9" end="9"/>
                                            </p:txEl>
                                          </p:spTgt>
                                        </p:tgtEl>
                                        <p:attrNameLst>
                                          <p:attrName>style.textDecorationUnderline</p:attrName>
                                        </p:attrNameLst>
                                      </p:cBhvr>
                                      <p:to>
                                        <p:strVal val="fals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43408"/>
            <a:ext cx="7772400" cy="1143000"/>
          </a:xfrm>
        </p:spPr>
        <p:txBody>
          <a:bodyPr/>
          <a:lstStyle/>
          <a:p>
            <a:r>
              <a:rPr lang="it-IT" sz="3200" dirty="0" smtClean="0"/>
              <a:t>4. </a:t>
            </a:r>
            <a:r>
              <a:rPr lang="it-IT" sz="3200" dirty="0" err="1" smtClean="0"/>
              <a:t>Exanguinotrasfusione</a:t>
            </a:r>
            <a:endParaRPr lang="it-IT" sz="3200" dirty="0"/>
          </a:p>
        </p:txBody>
      </p:sp>
      <p:pic>
        <p:nvPicPr>
          <p:cNvPr id="1026" name="Picture 2"/>
          <p:cNvPicPr>
            <a:picLocks noChangeAspect="1" noChangeArrowheads="1"/>
          </p:cNvPicPr>
          <p:nvPr/>
        </p:nvPicPr>
        <p:blipFill>
          <a:blip r:embed="rId2"/>
          <a:srcRect/>
          <a:stretch>
            <a:fillRect/>
          </a:stretch>
        </p:blipFill>
        <p:spPr bwMode="auto">
          <a:xfrm>
            <a:off x="323528" y="980728"/>
            <a:ext cx="3858665" cy="1961382"/>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932040" y="1844824"/>
            <a:ext cx="3295650" cy="1895475"/>
          </a:xfrm>
          <a:prstGeom prst="rect">
            <a:avLst/>
          </a:prstGeom>
          <a:noFill/>
          <a:ln w="9525">
            <a:noFill/>
            <a:miter lim="800000"/>
            <a:headEnd/>
            <a:tailEnd/>
          </a:ln>
        </p:spPr>
      </p:pic>
      <p:sp>
        <p:nvSpPr>
          <p:cNvPr id="10" name="Ovale 9"/>
          <p:cNvSpPr/>
          <p:nvPr/>
        </p:nvSpPr>
        <p:spPr>
          <a:xfrm>
            <a:off x="2411760" y="2348880"/>
            <a:ext cx="1728192" cy="792088"/>
          </a:xfrm>
          <a:prstGeom prst="ellipse">
            <a:avLst/>
          </a:prstGeom>
          <a:solidFill>
            <a:srgbClr val="FF99FF"/>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900" dirty="0" smtClean="0"/>
              <a:t>AAP (2004) per neonati EG ≥ 35 </a:t>
            </a:r>
            <a:r>
              <a:rPr lang="it-IT" sz="900" dirty="0" err="1" smtClean="0"/>
              <a:t>wk</a:t>
            </a:r>
            <a:r>
              <a:rPr lang="it-IT" sz="900" dirty="0" smtClean="0"/>
              <a:t> e tiene conto dei fattori di rischio</a:t>
            </a:r>
            <a:endParaRPr lang="it-IT" sz="900" dirty="0"/>
          </a:p>
        </p:txBody>
      </p:sp>
      <p:sp>
        <p:nvSpPr>
          <p:cNvPr id="11" name="Ovale 10"/>
          <p:cNvSpPr/>
          <p:nvPr/>
        </p:nvSpPr>
        <p:spPr>
          <a:xfrm>
            <a:off x="6948264" y="3284984"/>
            <a:ext cx="1728192" cy="792088"/>
          </a:xfrm>
          <a:prstGeom prst="ellipse">
            <a:avLst/>
          </a:prstGeom>
          <a:solidFill>
            <a:srgbClr val="99CCFF"/>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900" dirty="0" smtClean="0"/>
              <a:t>Task </a:t>
            </a:r>
            <a:r>
              <a:rPr lang="it-IT" sz="900" dirty="0" err="1" smtClean="0"/>
              <a:t>Force</a:t>
            </a:r>
            <a:r>
              <a:rPr lang="it-IT" sz="900" dirty="0" smtClean="0"/>
              <a:t> SIN per l’</a:t>
            </a:r>
            <a:r>
              <a:rPr lang="it-IT" sz="900" dirty="0" err="1" smtClean="0"/>
              <a:t>iperbilirubinemia</a:t>
            </a:r>
            <a:r>
              <a:rPr lang="it-IT" sz="900" dirty="0" smtClean="0"/>
              <a:t> (2013)</a:t>
            </a:r>
            <a:endParaRPr lang="it-IT" sz="900" dirty="0"/>
          </a:p>
        </p:txBody>
      </p:sp>
      <p:sp>
        <p:nvSpPr>
          <p:cNvPr id="14" name="Pergamena 2 13"/>
          <p:cNvSpPr/>
          <p:nvPr/>
        </p:nvSpPr>
        <p:spPr>
          <a:xfrm>
            <a:off x="5076056" y="4221088"/>
            <a:ext cx="3744416" cy="2520280"/>
          </a:xfrm>
          <a:prstGeom prst="horizontalScroll">
            <a:avLst/>
          </a:prstGeom>
          <a:solidFill>
            <a:srgbClr val="FFFF99"/>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100" b="1" dirty="0" smtClean="0">
                <a:effectLst>
                  <a:outerShdw blurRad="38100" dist="38100" dir="2700000" algn="tl">
                    <a:srgbClr val="000000">
                      <a:alpha val="43137"/>
                    </a:srgbClr>
                  </a:outerShdw>
                </a:effectLst>
              </a:rPr>
              <a:t>SIMTI-SIGO-SIN</a:t>
            </a:r>
            <a:r>
              <a:rPr lang="it-IT" sz="1100" dirty="0" smtClean="0"/>
              <a:t> </a:t>
            </a:r>
          </a:p>
          <a:p>
            <a:pPr algn="ctr"/>
            <a:endParaRPr lang="it-IT" sz="1100" dirty="0" smtClean="0"/>
          </a:p>
          <a:p>
            <a:pPr algn="just"/>
            <a:r>
              <a:rPr lang="it-IT" sz="1100" dirty="0" smtClean="0"/>
              <a:t>L’ET precoce (entro 9-12 ore dalla nascita) nella MEN andrebbe eseguita in caso di: </a:t>
            </a:r>
          </a:p>
          <a:p>
            <a:pPr algn="just"/>
            <a:endParaRPr lang="it-IT" sz="1100" dirty="0" smtClean="0"/>
          </a:p>
          <a:p>
            <a:pPr algn="just">
              <a:buFontTx/>
              <a:buChar char="-"/>
            </a:pPr>
            <a:r>
              <a:rPr lang="it-IT" sz="1100" dirty="0" smtClean="0"/>
              <a:t>Valori di </a:t>
            </a:r>
            <a:r>
              <a:rPr lang="it-IT" sz="1100" dirty="0" err="1" smtClean="0"/>
              <a:t>Hb</a:t>
            </a:r>
            <a:r>
              <a:rPr lang="it-IT" sz="1100" dirty="0" smtClean="0"/>
              <a:t> su sangue cordonale ≤ 8 g/dl</a:t>
            </a:r>
          </a:p>
          <a:p>
            <a:pPr algn="just">
              <a:buFontTx/>
              <a:buChar char="-"/>
            </a:pPr>
            <a:endParaRPr lang="it-IT" sz="1100" dirty="0" smtClean="0"/>
          </a:p>
          <a:p>
            <a:pPr algn="just">
              <a:buFontTx/>
              <a:buChar char="-"/>
            </a:pPr>
            <a:r>
              <a:rPr lang="it-IT" sz="1100" dirty="0" smtClean="0"/>
              <a:t>Livelli di BT su sangue cordonale &gt; 5.0-5.5 mg/dl e l’incremento dei valor di BT è ≥ 0,5-1 mg/dl/ora nonostante l’impiego di FT intensiva</a:t>
            </a:r>
            <a:endParaRPr lang="it-IT" sz="1100" dirty="0"/>
          </a:p>
        </p:txBody>
      </p:sp>
      <p:pic>
        <p:nvPicPr>
          <p:cNvPr id="9218" name="Picture 2" descr="Risultati immagini per quando"/>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588224" y="332656"/>
            <a:ext cx="2128217" cy="1064109"/>
          </a:xfrm>
          <a:prstGeom prst="rect">
            <a:avLst/>
          </a:prstGeom>
          <a:noFill/>
        </p:spPr>
      </p:pic>
      <p:pic>
        <p:nvPicPr>
          <p:cNvPr id="13" name="Shape 343"/>
          <p:cNvPicPr preferRelativeResize="0"/>
          <p:nvPr/>
        </p:nvPicPr>
        <p:blipFill rotWithShape="1">
          <a:blip r:embed="rId5">
            <a:alphaModFix/>
          </a:blip>
          <a:srcRect/>
          <a:stretch/>
        </p:blipFill>
        <p:spPr>
          <a:xfrm>
            <a:off x="611560" y="3789040"/>
            <a:ext cx="3816424" cy="2592287"/>
          </a:xfrm>
          <a:prstGeom prst="rect">
            <a:avLst/>
          </a:prstGeom>
          <a:noFill/>
          <a:ln>
            <a:noFill/>
          </a:ln>
        </p:spPr>
      </p:pic>
      <p:sp>
        <p:nvSpPr>
          <p:cNvPr id="15" name="Ovale 14"/>
          <p:cNvSpPr/>
          <p:nvPr/>
        </p:nvSpPr>
        <p:spPr>
          <a:xfrm>
            <a:off x="2915816" y="5661248"/>
            <a:ext cx="1728192" cy="792088"/>
          </a:xfrm>
          <a:prstGeom prst="ellipse">
            <a:avLst/>
          </a:prstGeom>
          <a:solidFill>
            <a:srgbClr val="99CCFF"/>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900" dirty="0" smtClean="0"/>
              <a:t>Task </a:t>
            </a:r>
            <a:r>
              <a:rPr lang="it-IT" sz="900" dirty="0" err="1" smtClean="0"/>
              <a:t>Force</a:t>
            </a:r>
            <a:r>
              <a:rPr lang="it-IT" sz="900" dirty="0" smtClean="0"/>
              <a:t> SIN per l’</a:t>
            </a:r>
            <a:r>
              <a:rPr lang="it-IT" sz="900" dirty="0" err="1" smtClean="0"/>
              <a:t>iperbilirubinemia</a:t>
            </a:r>
            <a:r>
              <a:rPr lang="it-IT" sz="900" dirty="0" smtClean="0"/>
              <a:t> (2013)</a:t>
            </a:r>
            <a:endParaRPr lang="it-IT" sz="900" dirty="0"/>
          </a:p>
        </p:txBody>
      </p:sp>
      <p:sp>
        <p:nvSpPr>
          <p:cNvPr id="12" name="CasellaDiTesto 11"/>
          <p:cNvSpPr txBox="1"/>
          <p:nvPr/>
        </p:nvSpPr>
        <p:spPr>
          <a:xfrm>
            <a:off x="971600" y="44624"/>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ssolve">
                                      <p:cBhvr>
                                        <p:cTn id="15" dur="500"/>
                                        <p:tgtEl>
                                          <p:spTgt spid="10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4016" y="-243408"/>
            <a:ext cx="7772400" cy="1143000"/>
          </a:xfrm>
        </p:spPr>
        <p:txBody>
          <a:bodyPr>
            <a:normAutofit/>
          </a:bodyPr>
          <a:lstStyle/>
          <a:p>
            <a:r>
              <a:rPr lang="it-IT" sz="3600" dirty="0" smtClean="0"/>
              <a:t>Un po’ di </a:t>
            </a:r>
            <a:r>
              <a:rPr lang="it-IT" sz="3600" dirty="0" err="1" smtClean="0"/>
              <a:t>storia…</a:t>
            </a:r>
            <a:endParaRPr lang="it-IT" sz="3600" dirty="0"/>
          </a:p>
        </p:txBody>
      </p:sp>
      <p:sp>
        <p:nvSpPr>
          <p:cNvPr id="3" name="Segnaposto testo 2"/>
          <p:cNvSpPr>
            <a:spLocks noGrp="1"/>
          </p:cNvSpPr>
          <p:nvPr>
            <p:ph sz="quarter" idx="1"/>
          </p:nvPr>
        </p:nvSpPr>
        <p:spPr>
          <a:xfrm>
            <a:off x="323528" y="1412776"/>
            <a:ext cx="8352928" cy="5157192"/>
          </a:xfrm>
        </p:spPr>
        <p:txBody>
          <a:bodyPr>
            <a:normAutofit fontScale="85000" lnSpcReduction="10000"/>
          </a:bodyPr>
          <a:lstStyle/>
          <a:p>
            <a:pPr>
              <a:lnSpc>
                <a:spcPct val="120000"/>
              </a:lnSpc>
            </a:pPr>
            <a:r>
              <a:rPr lang="it-IT" sz="2000" dirty="0" smtClean="0">
                <a:cs typeface="Calibri" pitchFamily="34" charset="0"/>
              </a:rPr>
              <a:t> secoli XVII e XVIII: primi riconoscimenti della malattia</a:t>
            </a:r>
          </a:p>
          <a:p>
            <a:pPr>
              <a:lnSpc>
                <a:spcPct val="120000"/>
              </a:lnSpc>
            </a:pPr>
            <a:r>
              <a:rPr lang="it-IT" sz="2000" dirty="0" smtClean="0">
                <a:cs typeface="Calibri" pitchFamily="34" charset="0"/>
              </a:rPr>
              <a:t> secolo XIX: descrizione dettagliata delle forme cliniche gravi (</a:t>
            </a:r>
            <a:r>
              <a:rPr lang="it-IT" sz="2000" dirty="0" err="1" smtClean="0">
                <a:cs typeface="Calibri" pitchFamily="34" charset="0"/>
              </a:rPr>
              <a:t>idrope</a:t>
            </a:r>
            <a:r>
              <a:rPr lang="it-IT" sz="2000" dirty="0" smtClean="0">
                <a:cs typeface="Calibri" pitchFamily="34" charset="0"/>
              </a:rPr>
              <a:t> fetale – </a:t>
            </a:r>
            <a:r>
              <a:rPr lang="it-IT" sz="2000" dirty="0" err="1" smtClean="0">
                <a:cs typeface="Calibri" pitchFamily="34" charset="0"/>
              </a:rPr>
              <a:t>icterus</a:t>
            </a:r>
            <a:r>
              <a:rPr lang="it-IT" sz="2000" dirty="0" smtClean="0">
                <a:cs typeface="Calibri" pitchFamily="34" charset="0"/>
              </a:rPr>
              <a:t> </a:t>
            </a:r>
            <a:r>
              <a:rPr lang="it-IT" sz="2000" dirty="0" err="1" smtClean="0">
                <a:cs typeface="Calibri" pitchFamily="34" charset="0"/>
              </a:rPr>
              <a:t>neonatorum</a:t>
            </a:r>
            <a:r>
              <a:rPr lang="it-IT" sz="2000" dirty="0" smtClean="0">
                <a:cs typeface="Calibri" pitchFamily="34" charset="0"/>
              </a:rPr>
              <a:t>)</a:t>
            </a:r>
          </a:p>
          <a:p>
            <a:pPr>
              <a:lnSpc>
                <a:spcPct val="120000"/>
              </a:lnSpc>
            </a:pPr>
            <a:r>
              <a:rPr lang="it-IT" sz="2000" dirty="0" smtClean="0">
                <a:cs typeface="Calibri" pitchFamily="34" charset="0"/>
              </a:rPr>
              <a:t> 1932: </a:t>
            </a:r>
            <a:r>
              <a:rPr lang="it-IT" sz="2000" dirty="0" err="1" smtClean="0">
                <a:cs typeface="Calibri" pitchFamily="34" charset="0"/>
              </a:rPr>
              <a:t>Diamond</a:t>
            </a:r>
            <a:r>
              <a:rPr lang="it-IT" sz="2000" dirty="0" smtClean="0">
                <a:cs typeface="Calibri" pitchFamily="34" charset="0"/>
              </a:rPr>
              <a:t> prospetta le diverse forme cliniche come aspetti della stessa malattia</a:t>
            </a:r>
          </a:p>
          <a:p>
            <a:pPr>
              <a:lnSpc>
                <a:spcPct val="120000"/>
              </a:lnSpc>
            </a:pPr>
            <a:r>
              <a:rPr lang="it-IT" sz="2000" dirty="0" smtClean="0">
                <a:cs typeface="Calibri" pitchFamily="34" charset="0"/>
              </a:rPr>
              <a:t> 1939/41: scoperta del fattore </a:t>
            </a:r>
            <a:r>
              <a:rPr lang="it-IT" sz="2000" dirty="0" err="1" smtClean="0">
                <a:cs typeface="Calibri" pitchFamily="34" charset="0"/>
              </a:rPr>
              <a:t>Rh</a:t>
            </a:r>
            <a:r>
              <a:rPr lang="it-IT" sz="2000" dirty="0" smtClean="0">
                <a:cs typeface="Calibri" pitchFamily="34" charset="0"/>
              </a:rPr>
              <a:t> (D) (</a:t>
            </a:r>
            <a:r>
              <a:rPr lang="it-IT" sz="2000" dirty="0" err="1" smtClean="0">
                <a:cs typeface="Calibri" pitchFamily="34" charset="0"/>
              </a:rPr>
              <a:t>Levine</a:t>
            </a:r>
            <a:r>
              <a:rPr lang="it-IT" sz="2000" dirty="0" smtClean="0">
                <a:cs typeface="Calibri" pitchFamily="34" charset="0"/>
              </a:rPr>
              <a:t>, </a:t>
            </a:r>
            <a:r>
              <a:rPr lang="it-IT" sz="2000" dirty="0" err="1" smtClean="0">
                <a:cs typeface="Calibri" pitchFamily="34" charset="0"/>
              </a:rPr>
              <a:t>Landsteiner</a:t>
            </a:r>
            <a:r>
              <a:rPr lang="it-IT" sz="2000" dirty="0" smtClean="0">
                <a:cs typeface="Calibri" pitchFamily="34" charset="0"/>
              </a:rPr>
              <a:t>) e descrizione della patogenesi</a:t>
            </a:r>
          </a:p>
          <a:p>
            <a:pPr>
              <a:lnSpc>
                <a:spcPct val="120000"/>
              </a:lnSpc>
            </a:pPr>
            <a:r>
              <a:rPr lang="it-IT" sz="2000" dirty="0" smtClean="0">
                <a:cs typeface="Calibri" pitchFamily="34" charset="0"/>
              </a:rPr>
              <a:t> 1947/51: </a:t>
            </a:r>
            <a:r>
              <a:rPr lang="it-IT" sz="2000" dirty="0" err="1" smtClean="0">
                <a:cs typeface="Calibri" pitchFamily="34" charset="0"/>
              </a:rPr>
              <a:t>exanguinotrasfusione</a:t>
            </a:r>
            <a:endParaRPr lang="it-IT" sz="2000" dirty="0" smtClean="0">
              <a:cs typeface="Calibri" pitchFamily="34" charset="0"/>
            </a:endParaRPr>
          </a:p>
          <a:p>
            <a:pPr>
              <a:lnSpc>
                <a:spcPct val="120000"/>
              </a:lnSpc>
            </a:pPr>
            <a:r>
              <a:rPr lang="it-IT" sz="2000" dirty="0" smtClean="0">
                <a:cs typeface="Calibri" pitchFamily="34" charset="0"/>
              </a:rPr>
              <a:t> 1952/55: parto </a:t>
            </a:r>
            <a:r>
              <a:rPr lang="it-IT" sz="2000" dirty="0" err="1" smtClean="0">
                <a:cs typeface="Calibri" pitchFamily="34" charset="0"/>
              </a:rPr>
              <a:t>pretermine</a:t>
            </a:r>
            <a:endParaRPr lang="it-IT" sz="2000" dirty="0" smtClean="0">
              <a:cs typeface="Calibri" pitchFamily="34" charset="0"/>
            </a:endParaRPr>
          </a:p>
          <a:p>
            <a:pPr>
              <a:lnSpc>
                <a:spcPct val="120000"/>
              </a:lnSpc>
            </a:pPr>
            <a:r>
              <a:rPr lang="it-IT" sz="2000" dirty="0" smtClean="0">
                <a:cs typeface="Calibri" pitchFamily="34" charset="0"/>
              </a:rPr>
              <a:t> 1956/61: amniocentesi (dosaggio bilirubina amniotica)</a:t>
            </a:r>
          </a:p>
          <a:p>
            <a:pPr>
              <a:lnSpc>
                <a:spcPct val="120000"/>
              </a:lnSpc>
            </a:pPr>
            <a:r>
              <a:rPr lang="it-IT" sz="2000" dirty="0" smtClean="0">
                <a:cs typeface="Calibri" pitchFamily="34" charset="0"/>
              </a:rPr>
              <a:t> 1963: trasfusione intrauterina intraperitoneale</a:t>
            </a:r>
          </a:p>
          <a:p>
            <a:pPr>
              <a:lnSpc>
                <a:spcPct val="120000"/>
              </a:lnSpc>
            </a:pPr>
            <a:r>
              <a:rPr lang="it-IT" sz="2000" dirty="0" smtClean="0">
                <a:cs typeface="Calibri" pitchFamily="34" charset="0"/>
              </a:rPr>
              <a:t> 1968: profilassi anti D post </a:t>
            </a:r>
            <a:r>
              <a:rPr lang="it-IT" sz="2000" dirty="0" err="1" smtClean="0">
                <a:cs typeface="Calibri" pitchFamily="34" charset="0"/>
              </a:rPr>
              <a:t>partum</a:t>
            </a:r>
            <a:endParaRPr lang="it-IT" sz="2000" dirty="0" smtClean="0">
              <a:cs typeface="Calibri" pitchFamily="34" charset="0"/>
            </a:endParaRPr>
          </a:p>
          <a:p>
            <a:pPr>
              <a:lnSpc>
                <a:spcPct val="120000"/>
              </a:lnSpc>
            </a:pPr>
            <a:r>
              <a:rPr lang="it-IT" sz="2000" dirty="0" smtClean="0">
                <a:cs typeface="Calibri" pitchFamily="34" charset="0"/>
              </a:rPr>
              <a:t> 1978/83: profilassi antenatale sistemica</a:t>
            </a:r>
          </a:p>
          <a:p>
            <a:pPr>
              <a:lnSpc>
                <a:spcPct val="120000"/>
              </a:lnSpc>
            </a:pPr>
            <a:r>
              <a:rPr lang="it-IT" sz="2000" dirty="0" smtClean="0">
                <a:cs typeface="Calibri" pitchFamily="34" charset="0"/>
              </a:rPr>
              <a:t> 1988: trasfusione intrauterina intravascolare</a:t>
            </a:r>
          </a:p>
          <a:p>
            <a:pPr>
              <a:lnSpc>
                <a:spcPct val="120000"/>
              </a:lnSpc>
            </a:pPr>
            <a:r>
              <a:rPr lang="it-IT" sz="2000" dirty="0" smtClean="0">
                <a:cs typeface="Calibri" pitchFamily="34" charset="0"/>
              </a:rPr>
              <a:t> 1998/2000: sorveglianza fetale con monitoraggio </a:t>
            </a:r>
            <a:r>
              <a:rPr lang="it-IT" sz="2000" dirty="0" err="1" smtClean="0">
                <a:cs typeface="Calibri" pitchFamily="34" charset="0"/>
              </a:rPr>
              <a:t>eco-doppler-flussimetrico</a:t>
            </a:r>
            <a:endParaRPr lang="it-IT" sz="2000" dirty="0" smtClean="0">
              <a:cs typeface="Calibri" pitchFamily="34" charset="0"/>
            </a:endParaRPr>
          </a:p>
          <a:p>
            <a:pPr>
              <a:lnSpc>
                <a:spcPct val="120000"/>
              </a:lnSpc>
            </a:pPr>
            <a:endParaRPr lang="it-IT" sz="2000" dirty="0">
              <a:cs typeface="Calibri" pitchFamily="34" charset="0"/>
            </a:endParaRPr>
          </a:p>
        </p:txBody>
      </p:sp>
      <p:pic>
        <p:nvPicPr>
          <p:cNvPr id="4" name="Picture 2" descr="C:\Users\marisa\Desktop\Assia\protocollo MEN\omino libro.jpg"/>
          <p:cNvPicPr>
            <a:picLocks noChangeAspect="1" noChangeArrowheads="1"/>
          </p:cNvPicPr>
          <p:nvPr/>
        </p:nvPicPr>
        <p:blipFill>
          <a:blip r:embed="rId3"/>
          <a:srcRect/>
          <a:stretch>
            <a:fillRect/>
          </a:stretch>
        </p:blipFill>
        <p:spPr bwMode="auto">
          <a:xfrm>
            <a:off x="7163322" y="234698"/>
            <a:ext cx="1657150" cy="110607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395536" y="-243408"/>
            <a:ext cx="7772400" cy="1143000"/>
          </a:xfrm>
        </p:spPr>
        <p:txBody>
          <a:bodyPr/>
          <a:lstStyle/>
          <a:p>
            <a:r>
              <a:rPr lang="it-IT" sz="3200" dirty="0" smtClean="0"/>
              <a:t>4. </a:t>
            </a:r>
            <a:r>
              <a:rPr lang="it-IT" sz="3200" dirty="0" err="1" smtClean="0"/>
              <a:t>Exanguinotrasfusione</a:t>
            </a:r>
            <a:endParaRPr lang="it-IT" sz="3200" dirty="0"/>
          </a:p>
        </p:txBody>
      </p:sp>
      <p:sp>
        <p:nvSpPr>
          <p:cNvPr id="7" name="CasellaDiTesto 6"/>
          <p:cNvSpPr txBox="1"/>
          <p:nvPr/>
        </p:nvSpPr>
        <p:spPr>
          <a:xfrm>
            <a:off x="467544" y="1340768"/>
            <a:ext cx="8208912" cy="1631216"/>
          </a:xfrm>
          <a:prstGeom prst="rect">
            <a:avLst/>
          </a:prstGeom>
          <a:noFill/>
        </p:spPr>
        <p:txBody>
          <a:bodyPr wrap="square" rtlCol="0">
            <a:spAutoFit/>
          </a:bodyPr>
          <a:lstStyle/>
          <a:p>
            <a:pPr algn="just"/>
            <a:r>
              <a:rPr lang="it-IT" sz="2000" dirty="0" smtClean="0">
                <a:latin typeface="+mn-lt"/>
              </a:rPr>
              <a:t>SCOPO </a:t>
            </a:r>
          </a:p>
          <a:p>
            <a:pPr algn="just"/>
            <a:endParaRPr lang="it-IT" sz="2000" dirty="0" smtClean="0">
              <a:latin typeface="+mn-lt"/>
            </a:endParaRPr>
          </a:p>
          <a:p>
            <a:pPr algn="just">
              <a:buFont typeface="Wingdings" pitchFamily="2" charset="2"/>
              <a:buChar char="Ø"/>
            </a:pPr>
            <a:r>
              <a:rPr lang="it-IT" sz="2000" dirty="0" smtClean="0">
                <a:latin typeface="+mn-lt"/>
              </a:rPr>
              <a:t> Rimuovere la bilirubina e le </a:t>
            </a:r>
            <a:r>
              <a:rPr lang="it-IT" sz="2000" dirty="0" err="1" smtClean="0">
                <a:latin typeface="+mn-lt"/>
              </a:rPr>
              <a:t>emazie</a:t>
            </a:r>
            <a:r>
              <a:rPr lang="it-IT" sz="2000" dirty="0" smtClean="0">
                <a:latin typeface="+mn-lt"/>
              </a:rPr>
              <a:t> suscettibili di emolisi o </a:t>
            </a:r>
            <a:r>
              <a:rPr lang="it-IT" sz="2000" dirty="0" err="1" smtClean="0">
                <a:latin typeface="+mn-lt"/>
              </a:rPr>
              <a:t>emolizzate</a:t>
            </a:r>
            <a:endParaRPr lang="it-IT" sz="2000" dirty="0" smtClean="0">
              <a:latin typeface="+mn-lt"/>
            </a:endParaRPr>
          </a:p>
          <a:p>
            <a:pPr algn="just">
              <a:buFont typeface="Wingdings" pitchFamily="2" charset="2"/>
              <a:buChar char="Ø"/>
            </a:pPr>
            <a:r>
              <a:rPr lang="it-IT" sz="2000" dirty="0" smtClean="0">
                <a:latin typeface="+mn-lt"/>
              </a:rPr>
              <a:t> Rimuovere gli anticorpi  anti </a:t>
            </a:r>
            <a:r>
              <a:rPr lang="it-IT" sz="2000" dirty="0" err="1" smtClean="0">
                <a:latin typeface="+mn-lt"/>
              </a:rPr>
              <a:t>Ag</a:t>
            </a:r>
            <a:r>
              <a:rPr lang="it-IT" sz="2000" dirty="0" smtClean="0">
                <a:latin typeface="+mn-lt"/>
              </a:rPr>
              <a:t> </a:t>
            </a:r>
            <a:r>
              <a:rPr lang="it-IT" sz="2000" dirty="0" err="1" smtClean="0">
                <a:latin typeface="+mn-lt"/>
              </a:rPr>
              <a:t>eritrocitari</a:t>
            </a:r>
            <a:endParaRPr lang="it-IT" sz="2000" dirty="0" smtClean="0">
              <a:latin typeface="+mn-lt"/>
            </a:endParaRPr>
          </a:p>
          <a:p>
            <a:pPr algn="just">
              <a:buFont typeface="Wingdings" pitchFamily="2" charset="2"/>
              <a:buChar char="Ø"/>
            </a:pPr>
            <a:r>
              <a:rPr lang="it-IT" sz="2000" dirty="0" smtClean="0">
                <a:latin typeface="+mn-lt"/>
              </a:rPr>
              <a:t> Correggere l’anemia grave da emolisi con rischio di scompenso cardiaco</a:t>
            </a:r>
            <a:endParaRPr lang="it-IT" sz="2000" dirty="0">
              <a:latin typeface="+mn-lt"/>
            </a:endParaRPr>
          </a:p>
        </p:txBody>
      </p:sp>
      <p:sp>
        <p:nvSpPr>
          <p:cNvPr id="8194" name="AutoShape 2" descr="Risultati immagini per scop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C:\Users\marisa\Desktop\Assia\protocollo MEN\download (3).jpg"/>
          <p:cNvPicPr>
            <a:picLocks noChangeAspect="1" noChangeArrowheads="1"/>
          </p:cNvPicPr>
          <p:nvPr/>
        </p:nvPicPr>
        <p:blipFill>
          <a:blip r:embed="rId3"/>
          <a:srcRect/>
          <a:stretch>
            <a:fillRect/>
          </a:stretch>
        </p:blipFill>
        <p:spPr bwMode="auto">
          <a:xfrm>
            <a:off x="5582022" y="180335"/>
            <a:ext cx="3382466" cy="872401"/>
          </a:xfrm>
          <a:prstGeom prst="rect">
            <a:avLst/>
          </a:prstGeom>
          <a:noFill/>
        </p:spPr>
      </p:pic>
      <p:pic>
        <p:nvPicPr>
          <p:cNvPr id="8197" name="Picture 5" descr="C:\Users\marisa\Desktop\Assia\protocollo MEN\images.jpg"/>
          <p:cNvPicPr>
            <a:picLocks noChangeAspect="1" noChangeArrowheads="1"/>
          </p:cNvPicPr>
          <p:nvPr/>
        </p:nvPicPr>
        <p:blipFill>
          <a:blip r:embed="rId4"/>
          <a:srcRect r="1245" b="10081"/>
          <a:stretch>
            <a:fillRect/>
          </a:stretch>
        </p:blipFill>
        <p:spPr bwMode="auto">
          <a:xfrm>
            <a:off x="6516216" y="3717032"/>
            <a:ext cx="2088232" cy="1944216"/>
          </a:xfrm>
          <a:prstGeom prst="rect">
            <a:avLst/>
          </a:prstGeom>
          <a:noFill/>
        </p:spPr>
      </p:pic>
      <p:graphicFrame>
        <p:nvGraphicFramePr>
          <p:cNvPr id="5" name="Tabella 4"/>
          <p:cNvGraphicFramePr>
            <a:graphicFrameLocks noGrp="1"/>
          </p:cNvGraphicFramePr>
          <p:nvPr/>
        </p:nvGraphicFramePr>
        <p:xfrm>
          <a:off x="323528" y="1196752"/>
          <a:ext cx="8352928" cy="5359400"/>
        </p:xfrm>
        <a:graphic>
          <a:graphicData uri="http://schemas.openxmlformats.org/drawingml/2006/table">
            <a:tbl>
              <a:tblPr firstRow="1" bandRow="1">
                <a:tableStyleId>{104346FE-CE38-4A5D-835C-AD54A095F963}</a:tableStyleId>
              </a:tblPr>
              <a:tblGrid>
                <a:gridCol w="8352928"/>
              </a:tblGrid>
              <a:tr h="370840">
                <a:tc>
                  <a:txBody>
                    <a:bodyPr/>
                    <a:lstStyle/>
                    <a:p>
                      <a:r>
                        <a:rPr lang="it-IT" dirty="0" smtClean="0">
                          <a:latin typeface="+mn-lt"/>
                        </a:rPr>
                        <a:t>Complicanze </a:t>
                      </a:r>
                      <a:endParaRPr lang="it-IT" dirty="0">
                        <a:latin typeface="+mn-lt"/>
                      </a:endParaRPr>
                    </a:p>
                  </a:txBody>
                  <a:tcPr/>
                </a:tc>
              </a:tr>
              <a:tr h="370840">
                <a:tc>
                  <a:txBody>
                    <a:bodyPr/>
                    <a:lstStyle/>
                    <a:p>
                      <a:r>
                        <a:rPr lang="it-IT" dirty="0" smtClean="0">
                          <a:latin typeface="+mn-lt"/>
                        </a:rPr>
                        <a:t>- Rischio di morte o sequele permanenti 1-12 % circa (maggior</a:t>
                      </a:r>
                      <a:r>
                        <a:rPr lang="it-IT" baseline="0" dirty="0" smtClean="0">
                          <a:latin typeface="+mn-lt"/>
                        </a:rPr>
                        <a:t> rischio per neonati </a:t>
                      </a:r>
                      <a:r>
                        <a:rPr lang="it-IT" baseline="0" dirty="0" err="1" smtClean="0">
                          <a:latin typeface="+mn-lt"/>
                        </a:rPr>
                        <a:t>pretermine</a:t>
                      </a:r>
                      <a:r>
                        <a:rPr lang="it-IT" baseline="0" dirty="0" smtClean="0">
                          <a:latin typeface="+mn-lt"/>
                        </a:rPr>
                        <a:t> o patologici)</a:t>
                      </a:r>
                      <a:endParaRPr lang="it-IT" dirty="0">
                        <a:latin typeface="+mn-lt"/>
                      </a:endParaRPr>
                    </a:p>
                  </a:txBody>
                  <a:tcPr/>
                </a:tc>
              </a:tr>
              <a:tr h="370840">
                <a:tc>
                  <a:txBody>
                    <a:bodyPr/>
                    <a:lstStyle/>
                    <a:p>
                      <a:r>
                        <a:rPr lang="it-IT" dirty="0" smtClean="0">
                          <a:latin typeface="+mn-lt"/>
                        </a:rPr>
                        <a:t>- Apnea</a:t>
                      </a:r>
                      <a:r>
                        <a:rPr lang="it-IT" baseline="0" dirty="0" smtClean="0">
                          <a:latin typeface="+mn-lt"/>
                        </a:rPr>
                        <a:t> e/o bradicardia</a:t>
                      </a:r>
                      <a:endParaRPr lang="it-IT" dirty="0">
                        <a:latin typeface="+mn-lt"/>
                      </a:endParaRPr>
                    </a:p>
                  </a:txBody>
                  <a:tcPr/>
                </a:tc>
              </a:tr>
              <a:tr h="370840">
                <a:tc>
                  <a:txBody>
                    <a:bodyPr/>
                    <a:lstStyle/>
                    <a:p>
                      <a:r>
                        <a:rPr lang="it-IT" dirty="0" smtClean="0">
                          <a:latin typeface="+mn-lt"/>
                        </a:rPr>
                        <a:t>- Acidosi metabolica</a:t>
                      </a:r>
                      <a:endParaRPr lang="it-IT" dirty="0">
                        <a:latin typeface="+mn-lt"/>
                      </a:endParaRPr>
                    </a:p>
                  </a:txBody>
                  <a:tcPr/>
                </a:tc>
              </a:tr>
              <a:tr h="370840">
                <a:tc>
                  <a:txBody>
                    <a:bodyPr/>
                    <a:lstStyle/>
                    <a:p>
                      <a:pPr>
                        <a:buFontTx/>
                        <a:buChar char="-"/>
                      </a:pPr>
                      <a:r>
                        <a:rPr lang="it-IT" dirty="0" smtClean="0">
                          <a:latin typeface="+mn-lt"/>
                        </a:rPr>
                        <a:t>Vasospasmo</a:t>
                      </a:r>
                      <a:endParaRPr lang="it-IT" dirty="0">
                        <a:latin typeface="+mn-lt"/>
                      </a:endParaRPr>
                    </a:p>
                  </a:txBody>
                  <a:tcPr/>
                </a:tc>
              </a:tr>
              <a:tr h="370840">
                <a:tc>
                  <a:txBody>
                    <a:bodyPr/>
                    <a:lstStyle/>
                    <a:p>
                      <a:r>
                        <a:rPr lang="it-IT" dirty="0" smtClean="0">
                          <a:latin typeface="+mn-lt"/>
                        </a:rPr>
                        <a:t>- Complicanze relative a trasfusione</a:t>
                      </a:r>
                      <a:r>
                        <a:rPr lang="it-IT" baseline="0" dirty="0" smtClean="0">
                          <a:latin typeface="+mn-lt"/>
                        </a:rPr>
                        <a:t> e catetere correlate</a:t>
                      </a:r>
                      <a:endParaRPr lang="it-IT" dirty="0">
                        <a:latin typeface="+mn-lt"/>
                      </a:endParaRPr>
                    </a:p>
                  </a:txBody>
                  <a:tcPr/>
                </a:tc>
              </a:tr>
              <a:tr h="370840">
                <a:tc>
                  <a:txBody>
                    <a:bodyPr/>
                    <a:lstStyle/>
                    <a:p>
                      <a:r>
                        <a:rPr lang="it-IT" dirty="0" smtClean="0">
                          <a:latin typeface="+mn-lt"/>
                        </a:rPr>
                        <a:t>- metaboliche:</a:t>
                      </a:r>
                      <a:r>
                        <a:rPr lang="it-IT" baseline="0" dirty="0" smtClean="0">
                          <a:latin typeface="+mn-lt"/>
                        </a:rPr>
                        <a:t> ipocalcemia, </a:t>
                      </a:r>
                      <a:r>
                        <a:rPr lang="it-IT" baseline="0" dirty="0" err="1" smtClean="0">
                          <a:latin typeface="+mn-lt"/>
                        </a:rPr>
                        <a:t>ipo</a:t>
                      </a:r>
                      <a:r>
                        <a:rPr lang="it-IT" baseline="0" dirty="0" smtClean="0">
                          <a:latin typeface="+mn-lt"/>
                        </a:rPr>
                        <a:t>/</a:t>
                      </a:r>
                      <a:r>
                        <a:rPr lang="it-IT" baseline="0" dirty="0" err="1" smtClean="0">
                          <a:latin typeface="+mn-lt"/>
                        </a:rPr>
                        <a:t>iperkaliemia</a:t>
                      </a:r>
                      <a:r>
                        <a:rPr lang="it-IT" baseline="0" dirty="0" smtClean="0">
                          <a:latin typeface="+mn-lt"/>
                        </a:rPr>
                        <a:t>, </a:t>
                      </a:r>
                      <a:r>
                        <a:rPr lang="it-IT" baseline="0" dirty="0" err="1" smtClean="0">
                          <a:latin typeface="+mn-lt"/>
                        </a:rPr>
                        <a:t>ipo</a:t>
                      </a:r>
                      <a:r>
                        <a:rPr lang="it-IT" baseline="0" dirty="0" smtClean="0">
                          <a:latin typeface="+mn-lt"/>
                        </a:rPr>
                        <a:t>/</a:t>
                      </a:r>
                      <a:r>
                        <a:rPr lang="it-IT" baseline="0" dirty="0" err="1" smtClean="0">
                          <a:latin typeface="+mn-lt"/>
                        </a:rPr>
                        <a:t>ipersodiemia</a:t>
                      </a:r>
                      <a:endParaRPr lang="it-IT" dirty="0">
                        <a:latin typeface="+mn-lt"/>
                      </a:endParaRPr>
                    </a:p>
                  </a:txBody>
                  <a:tcPr/>
                </a:tc>
              </a:tr>
              <a:tr h="370840">
                <a:tc>
                  <a:txBody>
                    <a:bodyPr/>
                    <a:lstStyle/>
                    <a:p>
                      <a:r>
                        <a:rPr lang="it-IT" dirty="0" smtClean="0">
                          <a:latin typeface="+mn-lt"/>
                        </a:rPr>
                        <a:t>- </a:t>
                      </a:r>
                      <a:r>
                        <a:rPr lang="it-IT" dirty="0" err="1" smtClean="0">
                          <a:latin typeface="+mn-lt"/>
                        </a:rPr>
                        <a:t>cardio</a:t>
                      </a:r>
                      <a:r>
                        <a:rPr lang="it-IT" dirty="0" smtClean="0">
                          <a:latin typeface="+mn-lt"/>
                        </a:rPr>
                        <a:t> respiratorie: apnea,</a:t>
                      </a:r>
                      <a:r>
                        <a:rPr lang="it-IT" baseline="0" dirty="0" smtClean="0">
                          <a:latin typeface="+mn-lt"/>
                        </a:rPr>
                        <a:t> bradicardia, </a:t>
                      </a:r>
                      <a:r>
                        <a:rPr lang="it-IT" baseline="0" dirty="0" err="1" smtClean="0">
                          <a:latin typeface="+mn-lt"/>
                        </a:rPr>
                        <a:t>ipo</a:t>
                      </a:r>
                      <a:r>
                        <a:rPr lang="it-IT" baseline="0" dirty="0" smtClean="0">
                          <a:latin typeface="+mn-lt"/>
                        </a:rPr>
                        <a:t>/ipertensione, alterazione ritmo cardiaco da </a:t>
                      </a:r>
                      <a:r>
                        <a:rPr lang="it-IT" baseline="0" dirty="0" err="1" smtClean="0">
                          <a:latin typeface="+mn-lt"/>
                        </a:rPr>
                        <a:t>diselettrolitemia</a:t>
                      </a:r>
                      <a:endParaRPr lang="it-IT" dirty="0">
                        <a:latin typeface="+mn-lt"/>
                      </a:endParaRPr>
                    </a:p>
                  </a:txBody>
                  <a:tcPr/>
                </a:tc>
              </a:tr>
              <a:tr h="370840">
                <a:tc>
                  <a:txBody>
                    <a:bodyPr/>
                    <a:lstStyle/>
                    <a:p>
                      <a:r>
                        <a:rPr lang="it-IT" dirty="0" smtClean="0">
                          <a:latin typeface="+mn-lt"/>
                        </a:rPr>
                        <a:t>- </a:t>
                      </a:r>
                      <a:r>
                        <a:rPr lang="it-IT" baseline="0" dirty="0" smtClean="0">
                          <a:latin typeface="+mn-lt"/>
                        </a:rPr>
                        <a:t>ematologiche: trombocitopenie, neutropenia, </a:t>
                      </a:r>
                      <a:r>
                        <a:rPr lang="it-IT" baseline="0" dirty="0" err="1" smtClean="0">
                          <a:latin typeface="+mn-lt"/>
                        </a:rPr>
                        <a:t>leucopenia</a:t>
                      </a:r>
                      <a:r>
                        <a:rPr lang="it-IT" baseline="0" dirty="0" smtClean="0">
                          <a:latin typeface="+mn-lt"/>
                        </a:rPr>
                        <a:t>, CID</a:t>
                      </a:r>
                      <a:endParaRPr lang="it-IT" dirty="0">
                        <a:latin typeface="+mn-lt"/>
                      </a:endParaRPr>
                    </a:p>
                  </a:txBody>
                  <a:tcPr/>
                </a:tc>
              </a:tr>
              <a:tr h="370840">
                <a:tc>
                  <a:txBody>
                    <a:bodyPr/>
                    <a:lstStyle/>
                    <a:p>
                      <a:r>
                        <a:rPr lang="it-IT" dirty="0" smtClean="0">
                          <a:latin typeface="+mn-lt"/>
                        </a:rPr>
                        <a:t>- vascolari: trombosi, embolia</a:t>
                      </a:r>
                      <a:endParaRPr lang="it-IT" dirty="0">
                        <a:latin typeface="+mn-lt"/>
                      </a:endParaRPr>
                    </a:p>
                  </a:txBody>
                  <a:tcPr/>
                </a:tc>
              </a:tr>
              <a:tr h="370840">
                <a:tc>
                  <a:txBody>
                    <a:bodyPr/>
                    <a:lstStyle/>
                    <a:p>
                      <a:r>
                        <a:rPr lang="it-IT" dirty="0" smtClean="0">
                          <a:latin typeface="+mn-lt"/>
                        </a:rPr>
                        <a:t>- gastrointestinali:</a:t>
                      </a:r>
                      <a:r>
                        <a:rPr lang="it-IT" baseline="0" dirty="0" smtClean="0">
                          <a:latin typeface="+mn-lt"/>
                        </a:rPr>
                        <a:t> scarsa tolleranza all’alimentazione </a:t>
                      </a:r>
                      <a:r>
                        <a:rPr lang="it-IT" baseline="0" dirty="0" err="1" smtClean="0">
                          <a:latin typeface="+mn-lt"/>
                        </a:rPr>
                        <a:t>enterale</a:t>
                      </a:r>
                      <a:r>
                        <a:rPr lang="it-IT" baseline="0" dirty="0" smtClean="0">
                          <a:latin typeface="+mn-lt"/>
                        </a:rPr>
                        <a:t>, danno ischemico, NEC</a:t>
                      </a:r>
                      <a:endParaRPr lang="it-IT" dirty="0">
                        <a:latin typeface="+mn-lt"/>
                      </a:endParaRPr>
                    </a:p>
                  </a:txBody>
                  <a:tcPr/>
                </a:tc>
              </a:tr>
              <a:tr h="370840">
                <a:tc>
                  <a:txBody>
                    <a:bodyPr/>
                    <a:lstStyle/>
                    <a:p>
                      <a:r>
                        <a:rPr lang="it-IT" dirty="0" smtClean="0">
                          <a:latin typeface="+mn-lt"/>
                        </a:rPr>
                        <a:t>-infezioni: onfaliti, setticemia</a:t>
                      </a:r>
                      <a:endParaRPr lang="it-IT" dirty="0">
                        <a:latin typeface="+mn-lt"/>
                      </a:endParaRPr>
                    </a:p>
                  </a:txBody>
                  <a:tcPr/>
                </a:tc>
              </a:tr>
              <a:tr h="370840">
                <a:tc>
                  <a:txBody>
                    <a:bodyPr/>
                    <a:lstStyle/>
                    <a:p>
                      <a:r>
                        <a:rPr lang="it-IT" dirty="0" smtClean="0">
                          <a:latin typeface="+mn-lt"/>
                        </a:rPr>
                        <a:t>Crisi convulsive</a:t>
                      </a:r>
                      <a:endParaRPr lang="it-IT" dirty="0">
                        <a:latin typeface="+mn-lt"/>
                      </a:endParaRPr>
                    </a:p>
                  </a:txBody>
                  <a:tcPr/>
                </a:tc>
              </a:tr>
            </a:tbl>
          </a:graphicData>
        </a:graphic>
      </p:graphicFrame>
      <p:sp>
        <p:nvSpPr>
          <p:cNvPr id="8" name="CasellaDiTesto 7"/>
          <p:cNvSpPr txBox="1"/>
          <p:nvPr/>
        </p:nvSpPr>
        <p:spPr>
          <a:xfrm>
            <a:off x="611560" y="919753"/>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dissolve">
                                      <p:cBhvr>
                                        <p:cTn id="2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43408"/>
            <a:ext cx="7772400" cy="1143000"/>
          </a:xfrm>
        </p:spPr>
        <p:txBody>
          <a:bodyPr>
            <a:normAutofit/>
          </a:bodyPr>
          <a:lstStyle/>
          <a:p>
            <a:pPr algn="ctr"/>
            <a:r>
              <a:rPr lang="it-IT" sz="3600" dirty="0" err="1" smtClean="0"/>
              <a:t>Follow</a:t>
            </a:r>
            <a:r>
              <a:rPr lang="it-IT" sz="3600" dirty="0" smtClean="0"/>
              <a:t> up </a:t>
            </a:r>
            <a:endParaRPr lang="it-IT" sz="3600" dirty="0"/>
          </a:p>
        </p:txBody>
      </p:sp>
      <p:sp>
        <p:nvSpPr>
          <p:cNvPr id="4" name="Titolo 1"/>
          <p:cNvSpPr txBox="1">
            <a:spLocks/>
          </p:cNvSpPr>
          <p:nvPr/>
        </p:nvSpPr>
        <p:spPr>
          <a:xfrm>
            <a:off x="467544" y="692696"/>
            <a:ext cx="7772400" cy="1143000"/>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lang="it-IT" sz="3600" dirty="0" smtClean="0">
                <a:solidFill>
                  <a:schemeClr val="dk2"/>
                </a:solidFill>
                <a:latin typeface="Source Sans Pro"/>
                <a:ea typeface="Source Sans Pro"/>
                <a:cs typeface="Source Sans Pro"/>
                <a:sym typeface="Source Sans Pro"/>
              </a:rPr>
              <a:t>Anemia Tardiva</a:t>
            </a:r>
            <a:r>
              <a:rPr kumimoji="0" lang="it-IT" sz="3600" b="0" i="0" u="none" strike="noStrike" kern="0" cap="none" spc="0" normalizeH="0" baseline="0" noProof="0" dirty="0" smtClean="0">
                <a:ln>
                  <a:noFill/>
                </a:ln>
                <a:solidFill>
                  <a:schemeClr val="dk2"/>
                </a:solidFill>
                <a:effectLst/>
                <a:uLnTx/>
                <a:uFillTx/>
                <a:latin typeface="Source Sans Pro"/>
                <a:ea typeface="Source Sans Pro"/>
                <a:cs typeface="Source Sans Pro"/>
                <a:sym typeface="Source Sans Pro"/>
              </a:rPr>
              <a:t> </a:t>
            </a:r>
            <a:endParaRPr kumimoji="0" lang="it-IT" sz="36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5" name="CasellaDiTesto 4"/>
          <p:cNvSpPr txBox="1"/>
          <p:nvPr/>
        </p:nvSpPr>
        <p:spPr>
          <a:xfrm>
            <a:off x="467544" y="1700808"/>
            <a:ext cx="8136904" cy="830997"/>
          </a:xfrm>
          <a:prstGeom prst="rect">
            <a:avLst/>
          </a:prstGeom>
          <a:noFill/>
        </p:spPr>
        <p:txBody>
          <a:bodyPr wrap="square" rtlCol="0">
            <a:spAutoFit/>
          </a:bodyPr>
          <a:lstStyle/>
          <a:p>
            <a:pPr>
              <a:buFontTx/>
              <a:buChar char="-"/>
            </a:pPr>
            <a:r>
              <a:rPr lang="it-IT" sz="1600" dirty="0" smtClean="0">
                <a:latin typeface="+mn-lt"/>
              </a:rPr>
              <a:t> Tra la </a:t>
            </a:r>
            <a:r>
              <a:rPr lang="it-IT" sz="1600" dirty="0" err="1" smtClean="0">
                <a:latin typeface="+mn-lt"/>
              </a:rPr>
              <a:t>III</a:t>
            </a:r>
            <a:r>
              <a:rPr lang="it-IT" sz="1600" dirty="0" smtClean="0">
                <a:latin typeface="+mn-lt"/>
              </a:rPr>
              <a:t> e </a:t>
            </a:r>
            <a:r>
              <a:rPr lang="it-IT" sz="1600" dirty="0" err="1" smtClean="0">
                <a:latin typeface="+mn-lt"/>
              </a:rPr>
              <a:t>VI</a:t>
            </a:r>
            <a:r>
              <a:rPr lang="it-IT" sz="1600" dirty="0" smtClean="0">
                <a:latin typeface="+mn-lt"/>
              </a:rPr>
              <a:t> settimana di vita (</a:t>
            </a:r>
            <a:r>
              <a:rPr lang="it-IT" sz="1600" dirty="0" err="1" smtClean="0">
                <a:latin typeface="+mn-lt"/>
              </a:rPr>
              <a:t>finchè</a:t>
            </a:r>
            <a:r>
              <a:rPr lang="it-IT" sz="1600" dirty="0" smtClean="0">
                <a:latin typeface="+mn-lt"/>
              </a:rPr>
              <a:t> perdurano gli </a:t>
            </a:r>
            <a:r>
              <a:rPr lang="it-IT" sz="1600" dirty="0" err="1" smtClean="0">
                <a:latin typeface="+mn-lt"/>
              </a:rPr>
              <a:t>Ab</a:t>
            </a:r>
            <a:r>
              <a:rPr lang="it-IT" sz="1600" dirty="0" smtClean="0">
                <a:latin typeface="+mn-lt"/>
              </a:rPr>
              <a:t> e la positività al test di </a:t>
            </a:r>
            <a:r>
              <a:rPr lang="it-IT" sz="1600" dirty="0" err="1" smtClean="0">
                <a:latin typeface="+mn-lt"/>
              </a:rPr>
              <a:t>Coombs</a:t>
            </a:r>
            <a:r>
              <a:rPr lang="it-IT" sz="1600" dirty="0" smtClean="0">
                <a:latin typeface="+mn-lt"/>
              </a:rPr>
              <a:t>)</a:t>
            </a:r>
          </a:p>
          <a:p>
            <a:pPr>
              <a:buFontTx/>
              <a:buChar char="-"/>
            </a:pPr>
            <a:r>
              <a:rPr lang="it-IT" sz="1600" dirty="0" smtClean="0">
                <a:latin typeface="+mn-lt"/>
              </a:rPr>
              <a:t> Patogenesi: depressione dei </a:t>
            </a:r>
            <a:r>
              <a:rPr lang="it-IT" sz="1600" dirty="0" err="1" smtClean="0">
                <a:latin typeface="+mn-lt"/>
              </a:rPr>
              <a:t>reticolociti</a:t>
            </a:r>
            <a:r>
              <a:rPr lang="it-IT" sz="1600" dirty="0" smtClean="0">
                <a:latin typeface="+mn-lt"/>
              </a:rPr>
              <a:t> e anemia iporigenerativa, ridotta emivita dei GR </a:t>
            </a:r>
            <a:r>
              <a:rPr lang="it-IT" sz="1600" dirty="0" err="1" smtClean="0">
                <a:latin typeface="+mn-lt"/>
              </a:rPr>
              <a:t>Rh</a:t>
            </a:r>
            <a:r>
              <a:rPr lang="it-IT" sz="1600" dirty="0" smtClean="0">
                <a:latin typeface="+mn-lt"/>
              </a:rPr>
              <a:t> positivi, soppressione dell’eritropoiesi per le trasfusioni ricevute, ridotta emivita dei GR trasfusi</a:t>
            </a:r>
            <a:endParaRPr lang="it-IT" sz="1600" dirty="0">
              <a:latin typeface="+mn-lt"/>
            </a:endParaRPr>
          </a:p>
        </p:txBody>
      </p:sp>
      <p:sp>
        <p:nvSpPr>
          <p:cNvPr id="6" name="CasellaDiTesto 5"/>
          <p:cNvSpPr txBox="1"/>
          <p:nvPr/>
        </p:nvSpPr>
        <p:spPr>
          <a:xfrm>
            <a:off x="539553" y="2969657"/>
            <a:ext cx="7704856" cy="1323439"/>
          </a:xfrm>
          <a:prstGeom prst="rect">
            <a:avLst/>
          </a:prstGeom>
          <a:noFill/>
        </p:spPr>
        <p:txBody>
          <a:bodyPr wrap="square" rtlCol="0">
            <a:spAutoFit/>
          </a:bodyPr>
          <a:lstStyle/>
          <a:p>
            <a:r>
              <a:rPr lang="it-IT" sz="1600" dirty="0" smtClean="0">
                <a:latin typeface="+mn-lt"/>
              </a:rPr>
              <a:t>ERITROPOIETINA UMANA RICOMBINANTE</a:t>
            </a:r>
          </a:p>
          <a:p>
            <a:pPr>
              <a:buFontTx/>
              <a:buChar char="-"/>
            </a:pPr>
            <a:r>
              <a:rPr lang="it-IT" sz="1600" dirty="0" smtClean="0">
                <a:latin typeface="+mn-lt"/>
              </a:rPr>
              <a:t> Alcuni studi con ridotte casistiche di neonati </a:t>
            </a:r>
            <a:r>
              <a:rPr lang="it-IT" sz="1600" dirty="0" err="1" smtClean="0">
                <a:latin typeface="+mn-lt"/>
              </a:rPr>
              <a:t>alloimmunizzati</a:t>
            </a:r>
            <a:r>
              <a:rPr lang="it-IT" sz="1600" dirty="0" smtClean="0">
                <a:latin typeface="+mn-lt"/>
              </a:rPr>
              <a:t> trattati con </a:t>
            </a:r>
            <a:r>
              <a:rPr lang="it-IT" sz="1600" dirty="0" err="1" smtClean="0">
                <a:latin typeface="+mn-lt"/>
              </a:rPr>
              <a:t>r-HuEPO</a:t>
            </a:r>
            <a:r>
              <a:rPr lang="it-IT" sz="1600" dirty="0" smtClean="0">
                <a:latin typeface="+mn-lt"/>
              </a:rPr>
              <a:t> dimostrano effetti positivi sulla prevenzione dell’anemia tradiva</a:t>
            </a:r>
          </a:p>
          <a:p>
            <a:pPr>
              <a:buFontTx/>
              <a:buChar char="-"/>
            </a:pPr>
            <a:r>
              <a:rPr lang="it-IT" sz="1600" dirty="0" smtClean="0">
                <a:latin typeface="+mn-lt"/>
              </a:rPr>
              <a:t> scarsa efficacia per i casi con titoli </a:t>
            </a:r>
            <a:r>
              <a:rPr lang="it-IT" sz="1600" dirty="0" err="1" smtClean="0">
                <a:latin typeface="+mn-lt"/>
              </a:rPr>
              <a:t>anticorpali</a:t>
            </a:r>
            <a:r>
              <a:rPr lang="it-IT" sz="1600" dirty="0" smtClean="0">
                <a:latin typeface="+mn-lt"/>
              </a:rPr>
              <a:t> altissimi (≥4096)</a:t>
            </a:r>
          </a:p>
          <a:p>
            <a:pPr>
              <a:buFontTx/>
              <a:buChar char="-"/>
            </a:pPr>
            <a:r>
              <a:rPr lang="it-IT" sz="1600" dirty="0" smtClean="0">
                <a:latin typeface="+mn-lt"/>
              </a:rPr>
              <a:t> dose sottocute ≥ 250 UI/Kg 3 volte/settimana per almeno 2-3 settimane</a:t>
            </a:r>
          </a:p>
        </p:txBody>
      </p:sp>
      <p:sp>
        <p:nvSpPr>
          <p:cNvPr id="7" name="CasellaDiTesto 6"/>
          <p:cNvSpPr txBox="1"/>
          <p:nvPr/>
        </p:nvSpPr>
        <p:spPr>
          <a:xfrm>
            <a:off x="539552" y="4653136"/>
            <a:ext cx="8208912" cy="1569660"/>
          </a:xfrm>
          <a:prstGeom prst="rect">
            <a:avLst/>
          </a:prstGeom>
          <a:noFill/>
        </p:spPr>
        <p:txBody>
          <a:bodyPr wrap="square" rtlCol="0">
            <a:spAutoFit/>
          </a:bodyPr>
          <a:lstStyle/>
          <a:p>
            <a:r>
              <a:rPr lang="it-IT" sz="1600" dirty="0" smtClean="0">
                <a:latin typeface="+mn-lt"/>
              </a:rPr>
              <a:t>FERRO</a:t>
            </a:r>
          </a:p>
          <a:p>
            <a:pPr>
              <a:buFontTx/>
              <a:buChar char="-"/>
            </a:pPr>
            <a:r>
              <a:rPr lang="it-IT" sz="1600" dirty="0" smtClean="0">
                <a:latin typeface="+mn-lt"/>
              </a:rPr>
              <a:t> da 3 a 6 mg/kg/</a:t>
            </a:r>
            <a:r>
              <a:rPr lang="it-IT" sz="1600" dirty="0" err="1" smtClean="0">
                <a:latin typeface="+mn-lt"/>
              </a:rPr>
              <a:t>die</a:t>
            </a:r>
            <a:r>
              <a:rPr lang="it-IT" sz="1600" dirty="0" smtClean="0">
                <a:latin typeface="+mn-lt"/>
              </a:rPr>
              <a:t> di ferro elementare in base al valore di </a:t>
            </a:r>
            <a:r>
              <a:rPr lang="it-IT" sz="1600" dirty="0" err="1" smtClean="0">
                <a:latin typeface="+mn-lt"/>
              </a:rPr>
              <a:t>Ht</a:t>
            </a:r>
            <a:endParaRPr lang="it-IT" sz="1600" dirty="0" smtClean="0">
              <a:latin typeface="+mn-lt"/>
            </a:endParaRPr>
          </a:p>
          <a:p>
            <a:endParaRPr lang="it-IT" sz="1600" dirty="0" smtClean="0">
              <a:latin typeface="+mn-lt"/>
            </a:endParaRPr>
          </a:p>
          <a:p>
            <a:r>
              <a:rPr lang="it-IT" sz="1600" dirty="0" smtClean="0">
                <a:latin typeface="+mn-lt"/>
              </a:rPr>
              <a:t>ACIDO FOLICO</a:t>
            </a:r>
          </a:p>
          <a:p>
            <a:pPr>
              <a:buFontTx/>
              <a:buChar char="-"/>
            </a:pPr>
            <a:r>
              <a:rPr lang="it-IT" sz="1600" dirty="0" smtClean="0">
                <a:latin typeface="+mn-lt"/>
              </a:rPr>
              <a:t>La </a:t>
            </a:r>
            <a:r>
              <a:rPr lang="it-IT" sz="1600" dirty="0" err="1" smtClean="0">
                <a:latin typeface="+mn-lt"/>
              </a:rPr>
              <a:t>supplementazione</a:t>
            </a:r>
            <a:r>
              <a:rPr lang="it-IT" sz="1600" dirty="0" smtClean="0">
                <a:latin typeface="+mn-lt"/>
              </a:rPr>
              <a:t> (50-100 </a:t>
            </a:r>
            <a:r>
              <a:rPr lang="it-IT" sz="1600" dirty="0" err="1" smtClean="0">
                <a:latin typeface="+mn-lt"/>
              </a:rPr>
              <a:t>mcg</a:t>
            </a:r>
            <a:r>
              <a:rPr lang="it-IT" sz="1600" dirty="0" smtClean="0">
                <a:latin typeface="+mn-lt"/>
              </a:rPr>
              <a:t>/</a:t>
            </a:r>
            <a:r>
              <a:rPr lang="it-IT" sz="1600" dirty="0" err="1" smtClean="0">
                <a:latin typeface="+mn-lt"/>
              </a:rPr>
              <a:t>die</a:t>
            </a:r>
            <a:r>
              <a:rPr lang="it-IT" sz="1600" dirty="0" smtClean="0">
                <a:latin typeface="+mn-lt"/>
              </a:rPr>
              <a:t> per </a:t>
            </a:r>
            <a:r>
              <a:rPr lang="it-IT" sz="1600" dirty="0" err="1" smtClean="0">
                <a:latin typeface="+mn-lt"/>
              </a:rPr>
              <a:t>os</a:t>
            </a:r>
            <a:r>
              <a:rPr lang="it-IT" sz="1600" dirty="0" smtClean="0">
                <a:latin typeface="+mn-lt"/>
              </a:rPr>
              <a:t>) potrebbe ridurre la necessità di trasfusioni tardive stimolando eritropoiesi</a:t>
            </a:r>
          </a:p>
        </p:txBody>
      </p:sp>
      <p:pic>
        <p:nvPicPr>
          <p:cNvPr id="19458" name="Picture 2" descr="Risultati immagini per anemia fumetto"/>
          <p:cNvPicPr>
            <a:picLocks noChangeAspect="1" noChangeArrowheads="1"/>
          </p:cNvPicPr>
          <p:nvPr/>
        </p:nvPicPr>
        <p:blipFill>
          <a:blip r:embed="rId3"/>
          <a:srcRect/>
          <a:stretch>
            <a:fillRect/>
          </a:stretch>
        </p:blipFill>
        <p:spPr bwMode="auto">
          <a:xfrm>
            <a:off x="7092280" y="404664"/>
            <a:ext cx="1378421" cy="1378421"/>
          </a:xfrm>
          <a:prstGeom prst="rect">
            <a:avLst/>
          </a:prstGeom>
          <a:noFill/>
        </p:spPr>
      </p:pic>
      <p:sp>
        <p:nvSpPr>
          <p:cNvPr id="8" name="CasellaDiTesto 7"/>
          <p:cNvSpPr txBox="1"/>
          <p:nvPr/>
        </p:nvSpPr>
        <p:spPr>
          <a:xfrm>
            <a:off x="683568" y="6104329"/>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dissolve">
                                      <p:cBhvr>
                                        <p:cTn id="10" dur="500"/>
                                        <p:tgtEl>
                                          <p:spTgt spid="1945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par>
                                <p:cTn id="28" presetID="5" presetClass="emph" presetSubtype="1" nodeType="withEffect">
                                  <p:stCondLst>
                                    <p:cond delay="0"/>
                                  </p:stCondLst>
                                  <p:childTnLst>
                                    <p:set>
                                      <p:cBhvr override="childStyle">
                                        <p:cTn id="29" dur="indefinite"/>
                                        <p:tgtEl>
                                          <p:spTgt spid="6">
                                            <p:txEl>
                                              <p:pRg st="0" end="0"/>
                                            </p:txEl>
                                          </p:spTgt>
                                        </p:tgtEl>
                                        <p:attrNameLst>
                                          <p:attrName>style.fontStyle</p:attrName>
                                        </p:attrNameLst>
                                      </p:cBhvr>
                                      <p:to>
                                        <p:strVal val="normal"/>
                                      </p:to>
                                    </p:set>
                                    <p:set>
                                      <p:cBhvr override="childStyle">
                                        <p:cTn id="30" dur="indefinite"/>
                                        <p:tgtEl>
                                          <p:spTgt spid="6">
                                            <p:txEl>
                                              <p:pRg st="0" end="0"/>
                                            </p:txEl>
                                          </p:spTgt>
                                        </p:tgtEl>
                                        <p:attrNameLst>
                                          <p:attrName>style.fontWeight</p:attrName>
                                        </p:attrNameLst>
                                      </p:cBhvr>
                                      <p:to>
                                        <p:strVal val="bold"/>
                                      </p:to>
                                    </p:set>
                                    <p:set>
                                      <p:cBhvr override="childStyle">
                                        <p:cTn id="31" dur="indefinite"/>
                                        <p:tgtEl>
                                          <p:spTgt spid="6">
                                            <p:txEl>
                                              <p:pRg st="0" end="0"/>
                                            </p:txEl>
                                          </p:spTgt>
                                        </p:tgtEl>
                                        <p:attrNameLst>
                                          <p:attrName>style.textDecorationUnderline</p:attrName>
                                        </p:attrNameLst>
                                      </p:cBhvr>
                                      <p:to>
                                        <p:strVal val="false"/>
                                      </p:to>
                                    </p:set>
                                  </p:childTnLst>
                                </p:cTn>
                              </p:par>
                              <p:par>
                                <p:cTn id="32" presetID="5" presetClass="emph" presetSubtype="1" nodeType="withEffect">
                                  <p:stCondLst>
                                    <p:cond delay="0"/>
                                  </p:stCondLst>
                                  <p:childTnLst>
                                    <p:set>
                                      <p:cBhvr override="childStyle">
                                        <p:cTn id="33" dur="indefinite"/>
                                        <p:tgtEl>
                                          <p:spTgt spid="6">
                                            <p:txEl>
                                              <p:pRg st="3" end="3"/>
                                            </p:txEl>
                                          </p:spTgt>
                                        </p:tgtEl>
                                        <p:attrNameLst>
                                          <p:attrName>style.fontStyle</p:attrName>
                                        </p:attrNameLst>
                                      </p:cBhvr>
                                      <p:to>
                                        <p:strVal val="normal"/>
                                      </p:to>
                                    </p:set>
                                    <p:set>
                                      <p:cBhvr override="childStyle">
                                        <p:cTn id="34" dur="indefinite"/>
                                        <p:tgtEl>
                                          <p:spTgt spid="6">
                                            <p:txEl>
                                              <p:pRg st="3" end="3"/>
                                            </p:txEl>
                                          </p:spTgt>
                                        </p:tgtEl>
                                        <p:attrNameLst>
                                          <p:attrName>style.fontWeight</p:attrName>
                                        </p:attrNameLst>
                                      </p:cBhvr>
                                      <p:to>
                                        <p:strVal val="bold"/>
                                      </p:to>
                                    </p:set>
                                    <p:set>
                                      <p:cBhvr override="childStyle">
                                        <p:cTn id="35" dur="indefinite"/>
                                        <p:tgtEl>
                                          <p:spTgt spid="6">
                                            <p:txEl>
                                              <p:pRg st="3" end="3"/>
                                            </p:txEl>
                                          </p:spTgt>
                                        </p:tgtEl>
                                        <p:attrNameLst>
                                          <p:attrName>style.textDecorationUnderline</p:attrName>
                                        </p:attrNameLst>
                                      </p:cBhvr>
                                      <p:to>
                                        <p:strVal val="fals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dissolve">
                                      <p:cBhvr>
                                        <p:cTn id="40" dur="500"/>
                                        <p:tgtEl>
                                          <p:spTgt spid="7">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dissolve">
                                      <p:cBhvr>
                                        <p:cTn id="43" dur="500"/>
                                        <p:tgtEl>
                                          <p:spTgt spid="7">
                                            <p:txEl>
                                              <p:pRg st="1" end="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dissolve">
                                      <p:cBhvr>
                                        <p:cTn id="46" dur="500"/>
                                        <p:tgtEl>
                                          <p:spTgt spid="7">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dissolve">
                                      <p:cBhvr>
                                        <p:cTn id="49" dur="500"/>
                                        <p:tgtEl>
                                          <p:spTgt spid="7">
                                            <p:txEl>
                                              <p:pRg st="4" end="4"/>
                                            </p:txEl>
                                          </p:spTgt>
                                        </p:tgtEl>
                                      </p:cBhvr>
                                    </p:animEffect>
                                  </p:childTnLst>
                                </p:cTn>
                              </p:par>
                              <p:par>
                                <p:cTn id="50" presetID="5" presetClass="emph" presetSubtype="1" nodeType="withEffect">
                                  <p:stCondLst>
                                    <p:cond delay="0"/>
                                  </p:stCondLst>
                                  <p:childTnLst>
                                    <p:set>
                                      <p:cBhvr override="childStyle">
                                        <p:cTn id="51" dur="indefinite"/>
                                        <p:tgtEl>
                                          <p:spTgt spid="7">
                                            <p:txEl>
                                              <p:pRg st="0" end="0"/>
                                            </p:txEl>
                                          </p:spTgt>
                                        </p:tgtEl>
                                        <p:attrNameLst>
                                          <p:attrName>style.fontStyle</p:attrName>
                                        </p:attrNameLst>
                                      </p:cBhvr>
                                      <p:to>
                                        <p:strVal val="normal"/>
                                      </p:to>
                                    </p:set>
                                    <p:set>
                                      <p:cBhvr override="childStyle">
                                        <p:cTn id="52" dur="indefinite"/>
                                        <p:tgtEl>
                                          <p:spTgt spid="7">
                                            <p:txEl>
                                              <p:pRg st="0" end="0"/>
                                            </p:txEl>
                                          </p:spTgt>
                                        </p:tgtEl>
                                        <p:attrNameLst>
                                          <p:attrName>style.fontWeight</p:attrName>
                                        </p:attrNameLst>
                                      </p:cBhvr>
                                      <p:to>
                                        <p:strVal val="bold"/>
                                      </p:to>
                                    </p:set>
                                    <p:set>
                                      <p:cBhvr override="childStyle">
                                        <p:cTn id="53" dur="indefinite"/>
                                        <p:tgtEl>
                                          <p:spTgt spid="7">
                                            <p:txEl>
                                              <p:pRg st="0" end="0"/>
                                            </p:txEl>
                                          </p:spTgt>
                                        </p:tgtEl>
                                        <p:attrNameLst>
                                          <p:attrName>style.textDecorationUnderline</p:attrName>
                                        </p:attrNameLst>
                                      </p:cBhvr>
                                      <p:to>
                                        <p:strVal val="false"/>
                                      </p:to>
                                    </p:set>
                                  </p:childTnLst>
                                </p:cTn>
                              </p:par>
                              <p:par>
                                <p:cTn id="54" presetID="5" presetClass="emph" presetSubtype="1" nodeType="withEffect">
                                  <p:stCondLst>
                                    <p:cond delay="0"/>
                                  </p:stCondLst>
                                  <p:childTnLst>
                                    <p:set>
                                      <p:cBhvr override="childStyle">
                                        <p:cTn id="55" dur="indefinite"/>
                                        <p:tgtEl>
                                          <p:spTgt spid="7">
                                            <p:txEl>
                                              <p:pRg st="3" end="3"/>
                                            </p:txEl>
                                          </p:spTgt>
                                        </p:tgtEl>
                                        <p:attrNameLst>
                                          <p:attrName>style.fontStyle</p:attrName>
                                        </p:attrNameLst>
                                      </p:cBhvr>
                                      <p:to>
                                        <p:strVal val="normal"/>
                                      </p:to>
                                    </p:set>
                                    <p:set>
                                      <p:cBhvr override="childStyle">
                                        <p:cTn id="56" dur="indefinite"/>
                                        <p:tgtEl>
                                          <p:spTgt spid="7">
                                            <p:txEl>
                                              <p:pRg st="3" end="3"/>
                                            </p:txEl>
                                          </p:spTgt>
                                        </p:tgtEl>
                                        <p:attrNameLst>
                                          <p:attrName>style.fontWeight</p:attrName>
                                        </p:attrNameLst>
                                      </p:cBhvr>
                                      <p:to>
                                        <p:strVal val="bold"/>
                                      </p:to>
                                    </p:set>
                                    <p:set>
                                      <p:cBhvr override="childStyle">
                                        <p:cTn id="57" dur="indefinite"/>
                                        <p:tgtEl>
                                          <p:spTgt spid="7">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P spid="7"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marisa\Desktop\Assia\protocollo MEN\images (1).jpg"/>
          <p:cNvPicPr>
            <a:picLocks noChangeAspect="1" noChangeArrowheads="1"/>
          </p:cNvPicPr>
          <p:nvPr/>
        </p:nvPicPr>
        <p:blipFill>
          <a:blip r:embed="rId2"/>
          <a:srcRect/>
          <a:stretch>
            <a:fillRect/>
          </a:stretch>
        </p:blipFill>
        <p:spPr bwMode="auto">
          <a:xfrm>
            <a:off x="7344657" y="-27384"/>
            <a:ext cx="1619831" cy="1867843"/>
          </a:xfrm>
          <a:prstGeom prst="rect">
            <a:avLst/>
          </a:prstGeom>
          <a:noFill/>
        </p:spPr>
      </p:pic>
      <p:sp>
        <p:nvSpPr>
          <p:cNvPr id="3" name="Titolo 1"/>
          <p:cNvSpPr>
            <a:spLocks noGrp="1"/>
          </p:cNvSpPr>
          <p:nvPr>
            <p:ph type="title"/>
          </p:nvPr>
        </p:nvSpPr>
        <p:spPr>
          <a:xfrm>
            <a:off x="914400" y="-243408"/>
            <a:ext cx="7772400" cy="1143000"/>
          </a:xfrm>
        </p:spPr>
        <p:txBody>
          <a:bodyPr/>
          <a:lstStyle/>
          <a:p>
            <a:pPr algn="ctr"/>
            <a:r>
              <a:rPr lang="it-IT" dirty="0" err="1" smtClean="0"/>
              <a:t>Follow</a:t>
            </a:r>
            <a:r>
              <a:rPr lang="it-IT" dirty="0" smtClean="0"/>
              <a:t> up </a:t>
            </a:r>
            <a:endParaRPr lang="it-IT" dirty="0"/>
          </a:p>
        </p:txBody>
      </p:sp>
      <p:sp>
        <p:nvSpPr>
          <p:cNvPr id="4" name="Titolo 1"/>
          <p:cNvSpPr txBox="1">
            <a:spLocks/>
          </p:cNvSpPr>
          <p:nvPr/>
        </p:nvSpPr>
        <p:spPr>
          <a:xfrm>
            <a:off x="467544" y="692696"/>
            <a:ext cx="7772400" cy="1143000"/>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lang="it-IT" sz="3600" dirty="0" smtClean="0">
                <a:solidFill>
                  <a:schemeClr val="dk2"/>
                </a:solidFill>
                <a:latin typeface="Source Sans Pro"/>
                <a:ea typeface="Source Sans Pro"/>
                <a:cs typeface="Source Sans Pro"/>
                <a:sym typeface="Source Sans Pro"/>
              </a:rPr>
              <a:t>Sovraccarico marziale</a:t>
            </a:r>
            <a:endParaRPr kumimoji="0" lang="it-IT" sz="36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5" name="CasellaDiTesto 4"/>
          <p:cNvSpPr txBox="1"/>
          <p:nvPr/>
        </p:nvSpPr>
        <p:spPr>
          <a:xfrm>
            <a:off x="467544" y="1628800"/>
            <a:ext cx="8280920" cy="830997"/>
          </a:xfrm>
          <a:prstGeom prst="rect">
            <a:avLst/>
          </a:prstGeom>
          <a:noFill/>
        </p:spPr>
        <p:txBody>
          <a:bodyPr wrap="square" rtlCol="0">
            <a:spAutoFit/>
          </a:bodyPr>
          <a:lstStyle/>
          <a:p>
            <a:r>
              <a:rPr lang="it-IT" sz="1600" dirty="0" smtClean="0">
                <a:latin typeface="+mn-lt"/>
              </a:rPr>
              <a:t>In casi selezionati con marcata </a:t>
            </a:r>
            <a:r>
              <a:rPr lang="it-IT" sz="1600" dirty="0" err="1" smtClean="0">
                <a:latin typeface="+mn-lt"/>
              </a:rPr>
              <a:t>iperferritinemia</a:t>
            </a:r>
            <a:r>
              <a:rPr lang="it-IT" sz="1600" dirty="0" smtClean="0">
                <a:latin typeface="+mn-lt"/>
              </a:rPr>
              <a:t> dopo trasfusioni multiple, si può valutare il sovraccarico marziale a livello epatico (RM o biopsia epatica)</a:t>
            </a:r>
          </a:p>
          <a:p>
            <a:r>
              <a:rPr lang="it-IT" sz="1600" dirty="0" smtClean="0">
                <a:latin typeface="+mn-lt"/>
              </a:rPr>
              <a:t>- Terapia </a:t>
            </a:r>
            <a:r>
              <a:rPr lang="it-IT" sz="1600" dirty="0" err="1" smtClean="0">
                <a:latin typeface="+mn-lt"/>
              </a:rPr>
              <a:t>chelante</a:t>
            </a:r>
            <a:r>
              <a:rPr lang="it-IT" sz="1600" dirty="0" smtClean="0">
                <a:latin typeface="+mn-lt"/>
              </a:rPr>
              <a:t> con </a:t>
            </a:r>
            <a:r>
              <a:rPr lang="it-IT" sz="1600" dirty="0" err="1" smtClean="0">
                <a:latin typeface="+mn-lt"/>
              </a:rPr>
              <a:t>deferoxamina</a:t>
            </a:r>
            <a:r>
              <a:rPr lang="it-IT" sz="1600" dirty="0" smtClean="0">
                <a:latin typeface="+mn-lt"/>
              </a:rPr>
              <a:t> nei casi con rischio di danno epatico</a:t>
            </a:r>
            <a:endParaRPr lang="it-IT" sz="1600" dirty="0">
              <a:latin typeface="+mn-lt"/>
            </a:endParaRPr>
          </a:p>
        </p:txBody>
      </p:sp>
      <p:sp>
        <p:nvSpPr>
          <p:cNvPr id="6" name="Titolo 1"/>
          <p:cNvSpPr txBox="1">
            <a:spLocks/>
          </p:cNvSpPr>
          <p:nvPr/>
        </p:nvSpPr>
        <p:spPr>
          <a:xfrm>
            <a:off x="467544" y="2276872"/>
            <a:ext cx="7772400" cy="1143000"/>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lang="it-IT" sz="3600" dirty="0" smtClean="0">
                <a:solidFill>
                  <a:schemeClr val="dk2"/>
                </a:solidFill>
                <a:latin typeface="Source Sans Pro"/>
                <a:ea typeface="Source Sans Pro"/>
                <a:cs typeface="Source Sans Pro"/>
                <a:sym typeface="Source Sans Pro"/>
              </a:rPr>
              <a:t>Colestasi</a:t>
            </a:r>
            <a:endParaRPr kumimoji="0" lang="it-IT" sz="36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8" name="CasellaDiTesto 7"/>
          <p:cNvSpPr txBox="1"/>
          <p:nvPr/>
        </p:nvSpPr>
        <p:spPr>
          <a:xfrm>
            <a:off x="467544" y="3356992"/>
            <a:ext cx="8496944" cy="1815882"/>
          </a:xfrm>
          <a:prstGeom prst="rect">
            <a:avLst/>
          </a:prstGeom>
          <a:noFill/>
        </p:spPr>
        <p:txBody>
          <a:bodyPr wrap="square" rtlCol="0">
            <a:spAutoFit/>
          </a:bodyPr>
          <a:lstStyle/>
          <a:p>
            <a:pPr>
              <a:buFont typeface="Wingdings" pitchFamily="2" charset="2"/>
              <a:buChar char="Ø"/>
            </a:pPr>
            <a:r>
              <a:rPr lang="it-IT" sz="1600" dirty="0" smtClean="0">
                <a:latin typeface="+mn-lt"/>
              </a:rPr>
              <a:t>Sovraccarico di ferro da trasfusione </a:t>
            </a:r>
          </a:p>
          <a:p>
            <a:pPr>
              <a:buFont typeface="Wingdings" pitchFamily="2" charset="2"/>
              <a:buChar char="Ø"/>
            </a:pPr>
            <a:r>
              <a:rPr lang="it-IT" sz="1600" dirty="0" smtClean="0">
                <a:latin typeface="+mn-lt"/>
              </a:rPr>
              <a:t> Necrosi epatica </a:t>
            </a:r>
          </a:p>
          <a:p>
            <a:pPr>
              <a:buFont typeface="Wingdings" pitchFamily="2" charset="2"/>
              <a:buChar char="Ø"/>
            </a:pPr>
            <a:r>
              <a:rPr lang="it-IT" sz="1600" dirty="0" smtClean="0">
                <a:latin typeface="+mn-lt"/>
              </a:rPr>
              <a:t> Ematopoiesi epatica</a:t>
            </a:r>
          </a:p>
          <a:p>
            <a:pPr>
              <a:buFont typeface="Wingdings" pitchFamily="2" charset="2"/>
              <a:buChar char="Ø"/>
            </a:pPr>
            <a:r>
              <a:rPr lang="it-IT" sz="1600" dirty="0" smtClean="0">
                <a:latin typeface="+mn-lt"/>
              </a:rPr>
              <a:t> dalla prima settimana di vita fino a tre mesi di età </a:t>
            </a:r>
          </a:p>
          <a:p>
            <a:pPr>
              <a:buFont typeface="Wingdings" pitchFamily="2" charset="2"/>
              <a:buChar char="Ø"/>
            </a:pPr>
            <a:r>
              <a:rPr lang="it-IT" sz="1600" dirty="0" smtClean="0">
                <a:latin typeface="+mn-lt"/>
              </a:rPr>
              <a:t> monitoraggio periodico dell’</a:t>
            </a:r>
            <a:r>
              <a:rPr lang="it-IT" sz="1600" dirty="0" err="1" smtClean="0">
                <a:latin typeface="+mn-lt"/>
              </a:rPr>
              <a:t>epatosplenomegalia</a:t>
            </a:r>
            <a:r>
              <a:rPr lang="it-IT" sz="1600" dirty="0" smtClean="0">
                <a:latin typeface="+mn-lt"/>
              </a:rPr>
              <a:t>, enzimi epatici, bilirubina diretta, proteine di sintesi epatica, coagulazione, integrazioni polivitaminiche (A, D, E , K) </a:t>
            </a:r>
          </a:p>
          <a:p>
            <a:endParaRPr lang="it-IT" sz="1600" dirty="0">
              <a:latin typeface="+mn-lt"/>
            </a:endParaRPr>
          </a:p>
        </p:txBody>
      </p:sp>
      <p:sp>
        <p:nvSpPr>
          <p:cNvPr id="9" name="Titolo 1"/>
          <p:cNvSpPr txBox="1">
            <a:spLocks/>
          </p:cNvSpPr>
          <p:nvPr/>
        </p:nvSpPr>
        <p:spPr>
          <a:xfrm>
            <a:off x="467544" y="4590256"/>
            <a:ext cx="7772400" cy="1143000"/>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lang="it-IT" sz="3600" dirty="0" smtClean="0">
                <a:solidFill>
                  <a:schemeClr val="dk2"/>
                </a:solidFill>
                <a:latin typeface="Source Sans Pro"/>
                <a:ea typeface="Source Sans Pro"/>
                <a:cs typeface="Source Sans Pro"/>
                <a:sym typeface="Source Sans Pro"/>
              </a:rPr>
              <a:t>Screening audiologico</a:t>
            </a:r>
            <a:endParaRPr kumimoji="0" lang="it-IT" sz="36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10" name="Titolo 1"/>
          <p:cNvSpPr txBox="1">
            <a:spLocks/>
          </p:cNvSpPr>
          <p:nvPr/>
        </p:nvSpPr>
        <p:spPr>
          <a:xfrm>
            <a:off x="467544" y="5229200"/>
            <a:ext cx="7772400" cy="1143000"/>
          </a:xfrm>
          <a:prstGeom prst="rect">
            <a:avLst/>
          </a:prstGeom>
          <a:noFill/>
          <a:ln>
            <a:noFill/>
          </a:ln>
        </p:spPr>
        <p:txBody>
          <a:bodyPr lIns="91425" tIns="91425" rIns="91425" bIns="91425" anchor="b" anchorCtr="0"/>
          <a:lstStyle/>
          <a:p>
            <a:pPr marL="0" marR="0" lvl="0" indent="0" defTabSz="914400" rtl="0" eaLnBrk="1" fontAlgn="auto" latinLnBrk="0" hangingPunct="1">
              <a:lnSpc>
                <a:spcPct val="100000"/>
              </a:lnSpc>
              <a:spcBef>
                <a:spcPts val="0"/>
              </a:spcBef>
              <a:spcAft>
                <a:spcPts val="0"/>
              </a:spcAft>
              <a:buClr>
                <a:schemeClr val="dk2"/>
              </a:buClr>
              <a:buSzTx/>
              <a:buFont typeface="Source Sans Pro"/>
              <a:buNone/>
              <a:tabLst/>
              <a:defRPr/>
            </a:pPr>
            <a:r>
              <a:rPr lang="it-IT" sz="3600" dirty="0" err="1" smtClean="0">
                <a:solidFill>
                  <a:schemeClr val="dk2"/>
                </a:solidFill>
                <a:latin typeface="Source Sans Pro"/>
                <a:ea typeface="Source Sans Pro"/>
                <a:cs typeface="Source Sans Pro"/>
                <a:sym typeface="Source Sans Pro"/>
              </a:rPr>
              <a:t>Follow</a:t>
            </a:r>
            <a:r>
              <a:rPr lang="it-IT" sz="3600" dirty="0" smtClean="0">
                <a:solidFill>
                  <a:schemeClr val="dk2"/>
                </a:solidFill>
                <a:latin typeface="Source Sans Pro"/>
                <a:ea typeface="Source Sans Pro"/>
                <a:cs typeface="Source Sans Pro"/>
                <a:sym typeface="Source Sans Pro"/>
              </a:rPr>
              <a:t> up </a:t>
            </a:r>
            <a:r>
              <a:rPr lang="it-IT" sz="3600" dirty="0" err="1" smtClean="0">
                <a:solidFill>
                  <a:schemeClr val="dk2"/>
                </a:solidFill>
                <a:latin typeface="Source Sans Pro"/>
                <a:ea typeface="Source Sans Pro"/>
                <a:cs typeface="Source Sans Pro"/>
                <a:sym typeface="Source Sans Pro"/>
              </a:rPr>
              <a:t>neuroevolutivo</a:t>
            </a:r>
            <a:endParaRPr kumimoji="0" lang="it-IT" sz="3600" b="0" i="0" u="none" strike="noStrike" kern="0" cap="none" spc="0" normalizeH="0" baseline="0" noProof="0" dirty="0">
              <a:ln>
                <a:noFill/>
              </a:ln>
              <a:solidFill>
                <a:schemeClr val="dk2"/>
              </a:solidFill>
              <a:effectLst/>
              <a:uLnTx/>
              <a:uFillTx/>
              <a:latin typeface="Source Sans Pro"/>
              <a:ea typeface="Source Sans Pro"/>
              <a:cs typeface="Source Sans Pro"/>
              <a:sym typeface="Source Sans Pro"/>
            </a:endParaRPr>
          </a:p>
        </p:txBody>
      </p:sp>
      <p:sp>
        <p:nvSpPr>
          <p:cNvPr id="17410" name="AutoShape 2" descr="Risultati immagini per fegato sovraccar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755576" y="6032321"/>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marisa\Desktop\Assia\protocollo MEN\images (1).jpg"/>
          <p:cNvPicPr>
            <a:picLocks noChangeAspect="1" noChangeArrowheads="1"/>
          </p:cNvPicPr>
          <p:nvPr/>
        </p:nvPicPr>
        <p:blipFill>
          <a:blip r:embed="rId2"/>
          <a:srcRect/>
          <a:stretch>
            <a:fillRect/>
          </a:stretch>
        </p:blipFill>
        <p:spPr bwMode="auto">
          <a:xfrm>
            <a:off x="7452320" y="0"/>
            <a:ext cx="1432490" cy="1651819"/>
          </a:xfrm>
          <a:prstGeom prst="rect">
            <a:avLst/>
          </a:prstGeom>
          <a:noFill/>
        </p:spPr>
      </p:pic>
      <p:sp>
        <p:nvSpPr>
          <p:cNvPr id="5" name="CasellaDiTesto 4"/>
          <p:cNvSpPr txBox="1"/>
          <p:nvPr/>
        </p:nvSpPr>
        <p:spPr>
          <a:xfrm>
            <a:off x="467544" y="1340768"/>
            <a:ext cx="8424936" cy="2246769"/>
          </a:xfrm>
          <a:prstGeom prst="rect">
            <a:avLst/>
          </a:prstGeom>
          <a:noFill/>
        </p:spPr>
        <p:txBody>
          <a:bodyPr wrap="square" rtlCol="0">
            <a:spAutoFit/>
          </a:bodyPr>
          <a:lstStyle/>
          <a:p>
            <a:pPr>
              <a:buFont typeface="Wingdings" pitchFamily="2" charset="2"/>
              <a:buChar char="Ø"/>
            </a:pPr>
            <a:r>
              <a:rPr lang="it-IT" sz="2000" dirty="0" smtClean="0">
                <a:latin typeface="+mn-lt"/>
              </a:rPr>
              <a:t> emocromo, </a:t>
            </a:r>
            <a:r>
              <a:rPr lang="it-IT" sz="2000" dirty="0" err="1" smtClean="0">
                <a:latin typeface="+mn-lt"/>
              </a:rPr>
              <a:t>reticolociti</a:t>
            </a:r>
            <a:r>
              <a:rPr lang="it-IT" sz="2000" dirty="0" smtClean="0">
                <a:latin typeface="+mn-lt"/>
              </a:rPr>
              <a:t> e assetto marziale ogni 2-3 settimane</a:t>
            </a:r>
          </a:p>
          <a:p>
            <a:pPr>
              <a:buFont typeface="Wingdings" pitchFamily="2" charset="2"/>
              <a:buChar char="Ø"/>
            </a:pPr>
            <a:r>
              <a:rPr lang="it-IT" sz="2000" dirty="0" smtClean="0">
                <a:latin typeface="+mn-lt"/>
              </a:rPr>
              <a:t>Valutazione clinica ogni 2-3 settimane</a:t>
            </a:r>
          </a:p>
          <a:p>
            <a:pPr>
              <a:buFont typeface="Wingdings" pitchFamily="2" charset="2"/>
              <a:buChar char="Ø"/>
            </a:pPr>
            <a:r>
              <a:rPr lang="it-IT" sz="2000" dirty="0" smtClean="0">
                <a:latin typeface="+mn-lt"/>
              </a:rPr>
              <a:t>Test di </a:t>
            </a:r>
            <a:r>
              <a:rPr lang="it-IT" sz="2000" dirty="0" err="1" smtClean="0">
                <a:latin typeface="+mn-lt"/>
              </a:rPr>
              <a:t>Coombs</a:t>
            </a:r>
            <a:r>
              <a:rPr lang="it-IT" sz="2000" dirty="0" smtClean="0">
                <a:latin typeface="+mn-lt"/>
              </a:rPr>
              <a:t> ogni 3 settimane fino a </a:t>
            </a:r>
            <a:r>
              <a:rPr lang="it-IT" sz="2000" dirty="0" err="1" smtClean="0">
                <a:latin typeface="+mn-lt"/>
              </a:rPr>
              <a:t>negativizzazione</a:t>
            </a:r>
            <a:endParaRPr lang="it-IT" sz="2000" dirty="0" smtClean="0">
              <a:latin typeface="+mn-lt"/>
            </a:endParaRPr>
          </a:p>
          <a:p>
            <a:pPr>
              <a:buFont typeface="Wingdings" pitchFamily="2" charset="2"/>
              <a:buChar char="Ø"/>
            </a:pPr>
            <a:r>
              <a:rPr lang="it-IT" sz="2000" dirty="0" smtClean="0">
                <a:latin typeface="+mn-lt"/>
              </a:rPr>
              <a:t> Screening audiologico (EOA + ABR) alla nascita e a 3 mesi di età</a:t>
            </a:r>
          </a:p>
          <a:p>
            <a:pPr>
              <a:buFont typeface="Wingdings" pitchFamily="2" charset="2"/>
              <a:buChar char="Ø"/>
            </a:pPr>
            <a:r>
              <a:rPr lang="it-IT" sz="2000" dirty="0" smtClean="0">
                <a:latin typeface="+mn-lt"/>
              </a:rPr>
              <a:t>Valutazione cognitiva e comportamentale a 6 mesi e a 12 mesi (scala </a:t>
            </a:r>
            <a:r>
              <a:rPr lang="it-IT" sz="2000" dirty="0" err="1" smtClean="0">
                <a:latin typeface="+mn-lt"/>
              </a:rPr>
              <a:t>Bayley</a:t>
            </a:r>
            <a:r>
              <a:rPr lang="it-IT" sz="2000" dirty="0" smtClean="0">
                <a:latin typeface="+mn-lt"/>
              </a:rPr>
              <a:t> o Griffith) nei casi gravi</a:t>
            </a:r>
          </a:p>
          <a:p>
            <a:pPr>
              <a:buFont typeface="Wingdings" pitchFamily="2" charset="2"/>
              <a:buChar char="Ø"/>
            </a:pPr>
            <a:r>
              <a:rPr lang="it-IT" sz="2000" dirty="0" err="1" smtClean="0">
                <a:latin typeface="+mn-lt"/>
              </a:rPr>
              <a:t>HBsAg</a:t>
            </a:r>
            <a:r>
              <a:rPr lang="it-IT" sz="2000" dirty="0" smtClean="0">
                <a:latin typeface="+mn-lt"/>
              </a:rPr>
              <a:t>, HCV e HIV 6 mesi dopo l’ultima trasfusione o </a:t>
            </a:r>
            <a:r>
              <a:rPr lang="it-IT" sz="2000" dirty="0" err="1" smtClean="0">
                <a:latin typeface="+mn-lt"/>
              </a:rPr>
              <a:t>exanguinotrasfusione</a:t>
            </a:r>
            <a:endParaRPr lang="it-IT" sz="2000" dirty="0">
              <a:latin typeface="+mn-lt"/>
            </a:endParaRPr>
          </a:p>
        </p:txBody>
      </p:sp>
      <p:sp>
        <p:nvSpPr>
          <p:cNvPr id="6" name="Titolo 1"/>
          <p:cNvSpPr>
            <a:spLocks noGrp="1"/>
          </p:cNvSpPr>
          <p:nvPr>
            <p:ph type="title"/>
          </p:nvPr>
        </p:nvSpPr>
        <p:spPr>
          <a:xfrm>
            <a:off x="-324544" y="-315416"/>
            <a:ext cx="7772400" cy="1143000"/>
          </a:xfrm>
        </p:spPr>
        <p:txBody>
          <a:bodyPr>
            <a:normAutofit/>
          </a:bodyPr>
          <a:lstStyle/>
          <a:p>
            <a:pPr algn="ctr"/>
            <a:r>
              <a:rPr lang="it-IT" sz="3600" dirty="0" err="1" smtClean="0"/>
              <a:t>Follow</a:t>
            </a:r>
            <a:r>
              <a:rPr lang="it-IT" sz="3600" dirty="0" smtClean="0"/>
              <a:t> up post-dimissione </a:t>
            </a:r>
            <a:endParaRPr lang="it-IT" sz="3600" dirty="0"/>
          </a:p>
        </p:txBody>
      </p:sp>
      <p:pic>
        <p:nvPicPr>
          <p:cNvPr id="1028" name="Picture 4"/>
          <p:cNvPicPr>
            <a:picLocks noChangeAspect="1" noChangeArrowheads="1"/>
          </p:cNvPicPr>
          <p:nvPr/>
        </p:nvPicPr>
        <p:blipFill>
          <a:blip r:embed="rId3"/>
          <a:srcRect/>
          <a:stretch>
            <a:fillRect/>
          </a:stretch>
        </p:blipFill>
        <p:spPr bwMode="auto">
          <a:xfrm>
            <a:off x="251520" y="836712"/>
            <a:ext cx="4104456" cy="5509787"/>
          </a:xfrm>
          <a:prstGeom prst="rect">
            <a:avLst/>
          </a:prstGeom>
          <a:noFill/>
          <a:ln w="9525">
            <a:noFill/>
            <a:miter lim="800000"/>
            <a:headEnd/>
            <a:tailEnd/>
          </a:ln>
        </p:spPr>
      </p:pic>
      <p:sp>
        <p:nvSpPr>
          <p:cNvPr id="7" name="CasellaDiTesto 6"/>
          <p:cNvSpPr txBox="1"/>
          <p:nvPr/>
        </p:nvSpPr>
        <p:spPr>
          <a:xfrm>
            <a:off x="611560" y="6104329"/>
            <a:ext cx="8064896" cy="276999"/>
          </a:xfrm>
          <a:prstGeom prst="rect">
            <a:avLst/>
          </a:prstGeom>
          <a:noFill/>
        </p:spPr>
        <p:txBody>
          <a:bodyPr wrap="square" rtlCol="0">
            <a:spAutoFit/>
          </a:bodyPr>
          <a:lstStyle/>
          <a:p>
            <a:pPr algn="r"/>
            <a:r>
              <a:rPr lang="it-IT" sz="1200" i="1" dirty="0" smtClean="0">
                <a:latin typeface="+mn-lt"/>
              </a:rPr>
              <a:t>Linee guida Gruppo di studio ematologia SIN </a:t>
            </a:r>
            <a:endParaRPr lang="it-IT" sz="1200" i="1" dirty="0">
              <a:latin typeface="+mn-lt"/>
            </a:endParaRPr>
          </a:p>
        </p:txBody>
      </p:sp>
      <p:pic>
        <p:nvPicPr>
          <p:cNvPr id="1029" name="Picture 5"/>
          <p:cNvPicPr>
            <a:picLocks noChangeAspect="1" noChangeArrowheads="1"/>
          </p:cNvPicPr>
          <p:nvPr/>
        </p:nvPicPr>
        <p:blipFill>
          <a:blip r:embed="rId4"/>
          <a:srcRect/>
          <a:stretch>
            <a:fillRect/>
          </a:stretch>
        </p:blipFill>
        <p:spPr bwMode="auto">
          <a:xfrm>
            <a:off x="4283968" y="836712"/>
            <a:ext cx="4392488" cy="5764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dissolve">
                                      <p:cBhvr>
                                        <p:cTn id="37" dur="500"/>
                                        <p:tgtEl>
                                          <p:spTgt spid="1028"/>
                                        </p:tgtEl>
                                      </p:cBhvr>
                                    </p:animEffect>
                                  </p:childTnLst>
                                </p:cTn>
                              </p:par>
                              <p:par>
                                <p:cTn id="38" presetID="9" presetClass="entr" presetSubtype="0"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dissolve">
                                      <p:cBhvr>
                                        <p:cTn id="4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Shape 520" descr="http://www.4actionsport.it/windsurf/wp-content/uploads/sites/13/2013/12/grazie.png"/>
          <p:cNvPicPr preferRelativeResize="0"/>
          <p:nvPr/>
        </p:nvPicPr>
        <p:blipFill rotWithShape="1">
          <a:blip r:embed="rId3">
            <a:alphaModFix/>
          </a:blip>
          <a:srcRect/>
          <a:stretch/>
        </p:blipFill>
        <p:spPr>
          <a:xfrm>
            <a:off x="683568" y="969308"/>
            <a:ext cx="6552728" cy="4453991"/>
          </a:xfrm>
          <a:prstGeom prst="rect">
            <a:avLst/>
          </a:prstGeom>
          <a:noFill/>
          <a:ln>
            <a:noFill/>
          </a:ln>
        </p:spPr>
      </p:pic>
      <p:pic>
        <p:nvPicPr>
          <p:cNvPr id="521" name="Shape 521"/>
          <p:cNvPicPr preferRelativeResize="0"/>
          <p:nvPr/>
        </p:nvPicPr>
        <p:blipFill rotWithShape="1">
          <a:blip r:embed="rId4">
            <a:alphaModFix/>
          </a:blip>
          <a:srcRect t="2606"/>
          <a:stretch/>
        </p:blipFill>
        <p:spPr>
          <a:xfrm>
            <a:off x="6876256" y="3905810"/>
            <a:ext cx="2016222" cy="269154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a:t>
            </a:r>
            <a:r>
              <a:rPr lang="it-IT" dirty="0" err="1" smtClean="0"/>
              <a:t>Exanguinotrasfusione</a:t>
            </a:r>
            <a:endParaRPr lang="it-IT" dirty="0"/>
          </a:p>
        </p:txBody>
      </p:sp>
      <p:sp>
        <p:nvSpPr>
          <p:cNvPr id="7170" name="AutoShape 2"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sp>
        <p:nvSpPr>
          <p:cNvPr id="7172" name="AutoShape 4"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sp>
        <p:nvSpPr>
          <p:cNvPr id="7174" name="AutoShape 6"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sp>
        <p:nvSpPr>
          <p:cNvPr id="10" name="CasellaDiTesto 9"/>
          <p:cNvSpPr txBox="1"/>
          <p:nvPr/>
        </p:nvSpPr>
        <p:spPr>
          <a:xfrm>
            <a:off x="502824" y="1295464"/>
            <a:ext cx="3637128" cy="609397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it-IT" sz="1600" kern="0" dirty="0" smtClean="0">
                <a:solidFill>
                  <a:srgbClr val="000000"/>
                </a:solidFill>
                <a:cs typeface="Arial"/>
                <a:sym typeface="Arial"/>
              </a:rPr>
              <a:t>Reperire accesso  venoso centrale (CVO)</a:t>
            </a:r>
          </a:p>
          <a:p>
            <a:pPr marL="285750" indent="-285750" algn="just">
              <a:buClr>
                <a:srgbClr val="FF0000"/>
              </a:buClr>
              <a:buFont typeface="Wingdings" panose="05000000000000000000" pitchFamily="2" charset="2"/>
              <a:buChar char="ü"/>
            </a:pPr>
            <a:endParaRPr lang="it-IT" sz="1600" kern="0" dirty="0" smtClean="0">
              <a:solidFill>
                <a:srgbClr val="000000"/>
              </a:solidFill>
              <a:cs typeface="Arial"/>
              <a:sym typeface="Arial"/>
            </a:endParaRPr>
          </a:p>
          <a:p>
            <a:pPr marL="285750" indent="-285750" algn="just">
              <a:buClr>
                <a:srgbClr val="FF0000"/>
              </a:buClr>
              <a:buFont typeface="Wingdings" panose="05000000000000000000" pitchFamily="2" charset="2"/>
              <a:buChar char="ü"/>
            </a:pPr>
            <a:r>
              <a:rPr lang="it-IT" sz="1600" kern="0" dirty="0" smtClean="0">
                <a:solidFill>
                  <a:srgbClr val="000000"/>
                </a:solidFill>
                <a:cs typeface="Arial"/>
                <a:sym typeface="Arial"/>
              </a:rPr>
              <a:t>Utilizzare emazie concentrate risospese in plasma fresco congelato (</a:t>
            </a:r>
            <a:r>
              <a:rPr lang="it-IT" sz="1600" kern="0" dirty="0" err="1" smtClean="0">
                <a:solidFill>
                  <a:srgbClr val="000000"/>
                </a:solidFill>
                <a:cs typeface="Arial"/>
                <a:sym typeface="Arial"/>
              </a:rPr>
              <a:t>Ht</a:t>
            </a:r>
            <a:r>
              <a:rPr lang="it-IT" sz="1600" kern="0" dirty="0" smtClean="0">
                <a:solidFill>
                  <a:srgbClr val="000000"/>
                </a:solidFill>
                <a:cs typeface="Arial"/>
                <a:sym typeface="Arial"/>
              </a:rPr>
              <a:t> finale del sangue ricostituito: 40-60%)</a:t>
            </a:r>
          </a:p>
          <a:p>
            <a:pPr algn="just">
              <a:buClr>
                <a:srgbClr val="FF0000"/>
              </a:buClr>
            </a:pPr>
            <a:endParaRPr lang="it-IT" sz="1600" kern="0" dirty="0" smtClean="0">
              <a:solidFill>
                <a:srgbClr val="000000"/>
              </a:solidFill>
              <a:cs typeface="Arial"/>
              <a:sym typeface="Arial"/>
            </a:endParaRPr>
          </a:p>
          <a:p>
            <a:pPr marL="285750" indent="-285750" algn="just">
              <a:buClr>
                <a:srgbClr val="FF0000"/>
              </a:buClr>
              <a:buFont typeface="Wingdings" panose="05000000000000000000" pitchFamily="2" charset="2"/>
              <a:buChar char="ü"/>
            </a:pPr>
            <a:r>
              <a:rPr lang="it-IT" sz="1600" kern="0" dirty="0" smtClean="0">
                <a:solidFill>
                  <a:srgbClr val="000000"/>
                </a:solidFill>
                <a:cs typeface="Arial"/>
                <a:sym typeface="Arial"/>
              </a:rPr>
              <a:t>Volume necessario: volume </a:t>
            </a:r>
            <a:r>
              <a:rPr lang="it-IT" sz="1600" kern="0" dirty="0" err="1" smtClean="0">
                <a:solidFill>
                  <a:srgbClr val="000000"/>
                </a:solidFill>
                <a:cs typeface="Arial"/>
                <a:sym typeface="Arial"/>
              </a:rPr>
              <a:t>exanguino</a:t>
            </a:r>
            <a:r>
              <a:rPr lang="it-IT" sz="1600" kern="0" dirty="0" smtClean="0">
                <a:solidFill>
                  <a:srgbClr val="000000"/>
                </a:solidFill>
                <a:cs typeface="Arial"/>
                <a:sym typeface="Arial"/>
              </a:rPr>
              <a:t> + volume spazio morto dei raccordi usati (20-30 ml) </a:t>
            </a:r>
          </a:p>
          <a:p>
            <a:pPr algn="just"/>
            <a:r>
              <a:rPr lang="it-IT" sz="1600" kern="0" dirty="0" smtClean="0">
                <a:solidFill>
                  <a:srgbClr val="000000"/>
                </a:solidFill>
                <a:cs typeface="Arial"/>
                <a:sym typeface="Arial"/>
              </a:rPr>
              <a:t>     	 </a:t>
            </a:r>
            <a:r>
              <a:rPr lang="it-IT" sz="1600" i="1" kern="0" dirty="0" smtClean="0">
                <a:solidFill>
                  <a:srgbClr val="FF0000"/>
                </a:solidFill>
                <a:cs typeface="Arial"/>
                <a:sym typeface="Arial"/>
              </a:rPr>
              <a:t>volemia neonato a termine: 80-85 ml/kg</a:t>
            </a:r>
          </a:p>
          <a:p>
            <a:pPr algn="just"/>
            <a:r>
              <a:rPr lang="it-IT" sz="1600" i="1" kern="0" dirty="0" smtClean="0">
                <a:solidFill>
                  <a:srgbClr val="FF0000"/>
                </a:solidFill>
                <a:cs typeface="Arial"/>
                <a:sym typeface="Arial"/>
              </a:rPr>
              <a:t>     	 volemia pretermine: 100-120 ml/kg </a:t>
            </a:r>
          </a:p>
          <a:p>
            <a:pPr marL="285750" indent="-285750" algn="just">
              <a:buFont typeface="Wingdings" panose="05000000000000000000" pitchFamily="2" charset="2"/>
              <a:buChar char="ü"/>
            </a:pPr>
            <a:endParaRPr lang="it-IT" sz="1600" kern="0" dirty="0" smtClean="0">
              <a:solidFill>
                <a:srgbClr val="000000"/>
              </a:solidFill>
              <a:cs typeface="Arial"/>
              <a:sym typeface="Arial"/>
            </a:endParaRPr>
          </a:p>
          <a:p>
            <a:pPr marL="285750" indent="-285750" algn="just">
              <a:buClr>
                <a:srgbClr val="FF0000"/>
              </a:buClr>
              <a:buFont typeface="Wingdings" panose="05000000000000000000" pitchFamily="2" charset="2"/>
              <a:buChar char="ü"/>
            </a:pPr>
            <a:r>
              <a:rPr lang="it-IT" sz="1600" kern="0" dirty="0" smtClean="0">
                <a:solidFill>
                  <a:srgbClr val="000000"/>
                </a:solidFill>
                <a:cs typeface="Arial"/>
                <a:sym typeface="Arial"/>
              </a:rPr>
              <a:t>Tecnica  </a:t>
            </a:r>
            <a:r>
              <a:rPr lang="it-IT" sz="1600" b="1" kern="0" dirty="0" err="1" smtClean="0">
                <a:solidFill>
                  <a:srgbClr val="000000"/>
                </a:solidFill>
                <a:cs typeface="Arial"/>
                <a:sym typeface="Arial"/>
              </a:rPr>
              <a:t>push</a:t>
            </a:r>
            <a:r>
              <a:rPr lang="it-IT" sz="1600" b="1" kern="0" dirty="0" smtClean="0">
                <a:solidFill>
                  <a:srgbClr val="000000"/>
                </a:solidFill>
                <a:cs typeface="Arial"/>
                <a:sym typeface="Arial"/>
              </a:rPr>
              <a:t>-pull</a:t>
            </a:r>
            <a:r>
              <a:rPr lang="it-IT" sz="1600" kern="0" dirty="0" smtClean="0">
                <a:solidFill>
                  <a:srgbClr val="000000"/>
                </a:solidFill>
                <a:cs typeface="Arial"/>
                <a:sym typeface="Arial"/>
              </a:rPr>
              <a:t>: rubinetto a 4 vie collegato a CVO, sacca da trasfondere, sacca di scarico, siringa</a:t>
            </a:r>
            <a:endParaRPr lang="it-IT" sz="1400" kern="0" dirty="0" smtClean="0">
              <a:solidFill>
                <a:srgbClr val="000000"/>
              </a:solidFill>
              <a:latin typeface="Arial"/>
              <a:cs typeface="Arial"/>
              <a:sym typeface="Arial"/>
            </a:endParaRPr>
          </a:p>
          <a:p>
            <a:endParaRPr lang="it-IT" sz="1400" kern="0" dirty="0" smtClean="0">
              <a:solidFill>
                <a:srgbClr val="000000"/>
              </a:solidFill>
              <a:latin typeface="Aria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p:txBody>
      </p:sp>
      <p:pic>
        <p:nvPicPr>
          <p:cNvPr id="11" name="Picture 2"/>
          <p:cNvPicPr>
            <a:picLocks noGrp="1" noChangeAspect="1" noChangeArrowheads="1"/>
          </p:cNvPicPr>
          <p:nvPr>
            <p:ph sz="quarter" idx="1"/>
          </p:nvPr>
        </p:nvPicPr>
        <p:blipFill rotWithShape="1">
          <a:blip r:embed="rId3"/>
          <a:srcRect l="4690" t="10786" r="20268" b="767"/>
          <a:stretch/>
        </p:blipFill>
        <p:spPr bwMode="auto">
          <a:xfrm>
            <a:off x="4887839" y="2176526"/>
            <a:ext cx="2996529" cy="3412714"/>
          </a:xfrm>
          <a:prstGeom prst="rect">
            <a:avLst/>
          </a:prstGeom>
          <a:noFill/>
          <a:ln w="28575">
            <a:solidFill>
              <a:srgbClr val="FFC000"/>
            </a:solidFill>
            <a:miter lim="800000"/>
            <a:headEnd/>
            <a:tailEnd/>
          </a:ln>
        </p:spPr>
      </p:pic>
    </p:spTree>
    <p:extLst>
      <p:ext uri="{BB962C8B-B14F-4D97-AF65-F5344CB8AC3E}">
        <p14:creationId xmlns:p14="http://schemas.microsoft.com/office/powerpoint/2010/main" val="35533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a:t>
            </a:r>
            <a:r>
              <a:rPr lang="it-IT" dirty="0" err="1" smtClean="0"/>
              <a:t>Exanguinotrasfusione</a:t>
            </a:r>
            <a:endParaRPr lang="it-IT" dirty="0"/>
          </a:p>
        </p:txBody>
      </p:sp>
      <p:sp>
        <p:nvSpPr>
          <p:cNvPr id="7170" name="AutoShape 2"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sp>
        <p:nvSpPr>
          <p:cNvPr id="7172" name="AutoShape 4"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sp>
        <p:nvSpPr>
          <p:cNvPr id="7174" name="AutoShape 6" descr="Risultati immagini per sacca di sangue"/>
          <p:cNvSpPr>
            <a:spLocks noChangeAspect="1" noChangeArrowheads="1"/>
          </p:cNvSpPr>
          <p:nvPr/>
        </p:nvSpPr>
        <p:spPr bwMode="auto">
          <a:xfrm>
            <a:off x="1259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sz="1400" kern="0">
              <a:solidFill>
                <a:srgbClr val="000000"/>
              </a:solidFill>
              <a:latin typeface="Arial"/>
              <a:cs typeface="Arial"/>
              <a:sym typeface="Arial"/>
            </a:endParaRPr>
          </a:p>
        </p:txBody>
      </p:sp>
      <p:pic>
        <p:nvPicPr>
          <p:cNvPr id="11" name="Picture 2"/>
          <p:cNvPicPr>
            <a:picLocks noGrp="1" noChangeAspect="1" noChangeArrowheads="1"/>
          </p:cNvPicPr>
          <p:nvPr>
            <p:ph sz="quarter" idx="1"/>
          </p:nvPr>
        </p:nvPicPr>
        <p:blipFill rotWithShape="1">
          <a:blip r:embed="rId3"/>
          <a:srcRect t="5671" b="10481"/>
          <a:stretch/>
        </p:blipFill>
        <p:spPr bwMode="auto">
          <a:xfrm>
            <a:off x="2033719" y="1412776"/>
            <a:ext cx="5050631" cy="2304256"/>
          </a:xfrm>
          <a:prstGeom prst="rect">
            <a:avLst/>
          </a:prstGeom>
          <a:noFill/>
          <a:ln w="9525">
            <a:noFill/>
            <a:miter lim="800000"/>
            <a:headEnd/>
            <a:tailEnd/>
          </a:ln>
        </p:spPr>
      </p:pic>
      <p:sp>
        <p:nvSpPr>
          <p:cNvPr id="12" name="CasellaDiTesto 11"/>
          <p:cNvSpPr txBox="1"/>
          <p:nvPr/>
        </p:nvSpPr>
        <p:spPr>
          <a:xfrm>
            <a:off x="457200" y="3933058"/>
            <a:ext cx="8229600" cy="3416320"/>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ü"/>
            </a:pPr>
            <a:r>
              <a:rPr lang="it-IT" sz="1600" kern="0" dirty="0">
                <a:solidFill>
                  <a:srgbClr val="000000"/>
                </a:solidFill>
                <a:cs typeface="Arial"/>
                <a:sym typeface="Arial"/>
              </a:rPr>
              <a:t>Iniziare con volumi di scambio piccoli, approssimativamente 5 ml/kg</a:t>
            </a:r>
          </a:p>
          <a:p>
            <a:pPr marL="285750" indent="-285750" algn="just">
              <a:buClr>
                <a:srgbClr val="FF0000"/>
              </a:buClr>
              <a:buFont typeface="Wingdings" panose="05000000000000000000" pitchFamily="2" charset="2"/>
              <a:buChar char="ü"/>
            </a:pPr>
            <a:endParaRPr lang="it-IT" sz="1600" kern="0" dirty="0">
              <a:solidFill>
                <a:srgbClr val="000000"/>
              </a:solidFill>
              <a:cs typeface="Arial"/>
              <a:sym typeface="Arial"/>
            </a:endParaRPr>
          </a:p>
          <a:p>
            <a:pPr marL="285750" indent="-285750" algn="just">
              <a:buClr>
                <a:srgbClr val="FF0000"/>
              </a:buClr>
              <a:buFont typeface="Wingdings" panose="05000000000000000000" pitchFamily="2" charset="2"/>
              <a:buChar char="ü"/>
            </a:pPr>
            <a:r>
              <a:rPr lang="it-IT" sz="1600" kern="0" dirty="0">
                <a:solidFill>
                  <a:srgbClr val="000000"/>
                </a:solidFill>
                <a:cs typeface="Arial"/>
                <a:sym typeface="Arial"/>
              </a:rPr>
              <a:t>Tempo: la velocità degli scambi è direttamente correlata al </a:t>
            </a:r>
            <a:r>
              <a:rPr lang="it-IT" sz="1600" kern="0" dirty="0" err="1">
                <a:solidFill>
                  <a:srgbClr val="000000"/>
                </a:solidFill>
                <a:cs typeface="Arial"/>
                <a:sym typeface="Arial"/>
              </a:rPr>
              <a:t>rebound</a:t>
            </a:r>
            <a:r>
              <a:rPr lang="it-IT" sz="1600" kern="0" dirty="0">
                <a:solidFill>
                  <a:srgbClr val="000000"/>
                </a:solidFill>
                <a:cs typeface="Arial"/>
                <a:sym typeface="Arial"/>
              </a:rPr>
              <a:t> di bilirubina post ET, al maggior rischio di alterazione cardiovascolare, del flusso ematico cerebrale, aumento della pressione endocranica, ischemia intermittente, trombosi dell’arteria mesenterica e NEC.</a:t>
            </a:r>
          </a:p>
          <a:p>
            <a:pPr algn="just">
              <a:buClr>
                <a:srgbClr val="FF0000"/>
              </a:buClr>
            </a:pPr>
            <a:endParaRPr lang="it-IT" sz="1600" kern="0" dirty="0">
              <a:solidFill>
                <a:srgbClr val="000000"/>
              </a:solidFill>
              <a:cs typeface="Arial"/>
              <a:sym typeface="Arial"/>
            </a:endParaRPr>
          </a:p>
          <a:p>
            <a:pPr marL="285750" indent="-285750" algn="just">
              <a:buClr>
                <a:srgbClr val="FF0000"/>
              </a:buClr>
              <a:buFont typeface="Wingdings" panose="05000000000000000000" pitchFamily="2" charset="2"/>
              <a:buChar char="ü"/>
            </a:pPr>
            <a:r>
              <a:rPr lang="it-IT" sz="1600" kern="0" dirty="0">
                <a:solidFill>
                  <a:srgbClr val="000000"/>
                </a:solidFill>
                <a:cs typeface="Arial"/>
                <a:sym typeface="Arial"/>
              </a:rPr>
              <a:t>Prima di iniziare, a metà e a fine ET: emocromo, bilirubina tot e frazionata, EAB, elettroliti, glicemia</a:t>
            </a:r>
          </a:p>
          <a:p>
            <a:pPr marL="285750" indent="-285750" algn="just">
              <a:buClr>
                <a:srgbClr val="FF0000"/>
              </a:buClr>
              <a:buFont typeface="Wingdings" panose="05000000000000000000" pitchFamily="2" charset="2"/>
              <a:buChar char="ü"/>
            </a:pPr>
            <a:endParaRPr lang="it-IT" sz="1600" kern="0" dirty="0">
              <a:solidFill>
                <a:srgbClr val="000000"/>
              </a:solidFil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a:p>
            <a:endParaRPr lang="it-IT" sz="1400" kern="0" dirty="0">
              <a:solidFill>
                <a:srgbClr val="000000"/>
              </a:solidFill>
              <a:latin typeface="Arial"/>
              <a:cs typeface="Arial"/>
              <a:sym typeface="Arial"/>
            </a:endParaRPr>
          </a:p>
        </p:txBody>
      </p:sp>
      <p:pic>
        <p:nvPicPr>
          <p:cNvPr id="4" name="Immagine 3"/>
          <p:cNvPicPr>
            <a:picLocks noChangeAspect="1"/>
          </p:cNvPicPr>
          <p:nvPr/>
        </p:nvPicPr>
        <p:blipFill rotWithShape="1">
          <a:blip r:embed="rId4"/>
          <a:srcRect t="14146" b="981"/>
          <a:stretch/>
        </p:blipFill>
        <p:spPr>
          <a:xfrm>
            <a:off x="3221850" y="4293096"/>
            <a:ext cx="2649299" cy="2016224"/>
          </a:xfrm>
          <a:prstGeom prst="rect">
            <a:avLst/>
          </a:prstGeom>
        </p:spPr>
      </p:pic>
    </p:spTree>
    <p:extLst>
      <p:ext uri="{BB962C8B-B14F-4D97-AF65-F5344CB8AC3E}">
        <p14:creationId xmlns:p14="http://schemas.microsoft.com/office/powerpoint/2010/main" val="36944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755576" y="1772816"/>
            <a:ext cx="7920880" cy="42484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4"/>
          <a:srcRect/>
          <a:stretch>
            <a:fillRect/>
          </a:stretch>
        </p:blipFill>
        <p:spPr bwMode="auto">
          <a:xfrm>
            <a:off x="755576" y="2060848"/>
            <a:ext cx="7920880" cy="316835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5"/>
          <a:srcRect/>
          <a:stretch>
            <a:fillRect/>
          </a:stretch>
        </p:blipFill>
        <p:spPr bwMode="auto">
          <a:xfrm>
            <a:off x="3825180" y="5877272"/>
            <a:ext cx="5067300" cy="514350"/>
          </a:xfrm>
          <a:prstGeom prst="rect">
            <a:avLst/>
          </a:prstGeom>
          <a:noFill/>
          <a:ln w="9525">
            <a:noFill/>
            <a:miter lim="800000"/>
            <a:headEnd/>
            <a:tailEnd/>
          </a:ln>
        </p:spPr>
      </p:pic>
      <p:sp>
        <p:nvSpPr>
          <p:cNvPr id="8" name="Titolo 1"/>
          <p:cNvSpPr>
            <a:spLocks noGrp="1"/>
          </p:cNvSpPr>
          <p:nvPr>
            <p:ph type="title"/>
          </p:nvPr>
        </p:nvSpPr>
        <p:spPr>
          <a:xfrm>
            <a:off x="467544" y="116632"/>
            <a:ext cx="8136904" cy="1143000"/>
          </a:xfrm>
          <a:solidFill>
            <a:schemeClr val="bg1"/>
          </a:solidFill>
        </p:spPr>
        <p:txBody>
          <a:bodyPr>
            <a:noAutofit/>
          </a:bodyPr>
          <a:lstStyle/>
          <a:p>
            <a:pPr algn="ctr">
              <a:defRPr/>
            </a:pPr>
            <a:r>
              <a:rPr lang="it-IT" sz="3400" dirty="0" smtClean="0"/>
              <a:t>Antigeni responsabili                                      di </a:t>
            </a:r>
            <a:r>
              <a:rPr lang="it-IT" sz="3400" dirty="0" err="1" smtClean="0"/>
              <a:t>alloimmunizzazione</a:t>
            </a:r>
            <a:endParaRPr lang="it-IT" sz="3400" dirty="0"/>
          </a:p>
        </p:txBody>
      </p:sp>
      <p:pic>
        <p:nvPicPr>
          <p:cNvPr id="4" name="Picture 2" descr="Risultati immagini per rh positivo e negativo"/>
          <p:cNvPicPr>
            <a:picLocks noChangeAspect="1" noChangeArrowheads="1"/>
          </p:cNvPicPr>
          <p:nvPr/>
        </p:nvPicPr>
        <p:blipFill>
          <a:blip r:embed="rId6"/>
          <a:srcRect/>
          <a:stretch>
            <a:fillRect/>
          </a:stretch>
        </p:blipFill>
        <p:spPr bwMode="auto">
          <a:xfrm>
            <a:off x="611560" y="188640"/>
            <a:ext cx="1224136" cy="1224137"/>
          </a:xfrm>
          <a:prstGeom prst="rect">
            <a:avLst/>
          </a:prstGeom>
          <a:noFill/>
        </p:spPr>
      </p:pic>
      <p:pic>
        <p:nvPicPr>
          <p:cNvPr id="7" name="Picture 2"/>
          <p:cNvPicPr>
            <a:picLocks noChangeAspect="1" noChangeArrowheads="1"/>
          </p:cNvPicPr>
          <p:nvPr/>
        </p:nvPicPr>
        <p:blipFill>
          <a:blip r:embed="rId7"/>
          <a:srcRect/>
          <a:stretch>
            <a:fillRect/>
          </a:stretch>
        </p:blipFill>
        <p:spPr bwMode="auto">
          <a:xfrm>
            <a:off x="755576" y="2723579"/>
            <a:ext cx="7900914" cy="200156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2" presetClass="exit" presetSubtype="4" fill="hold"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2" presetClass="exit" presetSubtype="4" fill="hold" nodeType="with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ppt_x"/>
                                          </p:val>
                                        </p:tav>
                                      </p:tavLst>
                                    </p:anim>
                                    <p:anim calcmode="lin" valueType="num">
                                      <p:cBhvr additive="base">
                                        <p:cTn id="24" dur="500"/>
                                        <p:tgtEl>
                                          <p:spTgt spid="5"/>
                                        </p:tgtEl>
                                        <p:attrNameLst>
                                          <p:attrName>ppt_y</p:attrName>
                                        </p:attrNameLst>
                                      </p:cBhvr>
                                      <p:tavLst>
                                        <p:tav tm="0">
                                          <p:val>
                                            <p:strVal val="ppt_y"/>
                                          </p:val>
                                        </p:tav>
                                        <p:tav tm="100000">
                                          <p:val>
                                            <p:strVal val="1+ppt_h/2"/>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9776"/>
            <a:ext cx="8136904" cy="1143000"/>
          </a:xfrm>
          <a:solidFill>
            <a:schemeClr val="bg1"/>
          </a:solidFill>
        </p:spPr>
        <p:txBody>
          <a:bodyPr>
            <a:noAutofit/>
          </a:bodyPr>
          <a:lstStyle/>
          <a:p>
            <a:pPr>
              <a:defRPr/>
            </a:pPr>
            <a:r>
              <a:rPr lang="it-IT" sz="3400" dirty="0" smtClean="0"/>
              <a:t>Sistema antigenico </a:t>
            </a:r>
            <a:r>
              <a:rPr lang="it-IT" sz="3400" dirty="0" err="1" smtClean="0"/>
              <a:t>Rh</a:t>
            </a:r>
            <a:endParaRPr lang="it-IT" sz="3400" dirty="0"/>
          </a:p>
        </p:txBody>
      </p:sp>
      <p:sp>
        <p:nvSpPr>
          <p:cNvPr id="6" name="Nastro perforato 5"/>
          <p:cNvSpPr/>
          <p:nvPr/>
        </p:nvSpPr>
        <p:spPr>
          <a:xfrm>
            <a:off x="323528" y="1484784"/>
            <a:ext cx="8568952" cy="4824536"/>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r>
              <a:rPr lang="it-IT" sz="1800" b="1" dirty="0" smtClean="0">
                <a:solidFill>
                  <a:schemeClr val="tx1"/>
                </a:solidFill>
                <a:latin typeface="+mj-lt"/>
              </a:rPr>
              <a:t>                                                       </a:t>
            </a:r>
            <a:endParaRPr lang="it-IT" sz="1800" dirty="0" smtClean="0">
              <a:solidFill>
                <a:schemeClr val="tx1"/>
              </a:solidFill>
            </a:endParaRPr>
          </a:p>
          <a:p>
            <a:pPr algn="r"/>
            <a:r>
              <a:rPr lang="it-IT" sz="1800" dirty="0" smtClean="0">
                <a:solidFill>
                  <a:schemeClr val="tx1"/>
                </a:solidFill>
              </a:rPr>
              <a:t> </a:t>
            </a:r>
          </a:p>
          <a:p>
            <a:pPr>
              <a:buFont typeface="Wingdings" pitchFamily="2" charset="2"/>
              <a:buChar char="ü"/>
            </a:pPr>
            <a:r>
              <a:rPr lang="it-IT" sz="1800" dirty="0" smtClean="0">
                <a:solidFill>
                  <a:schemeClr val="tx1"/>
                </a:solidFill>
              </a:rPr>
              <a:t> È determinato da un complesso di geni costituiti da 8 alleli: </a:t>
            </a:r>
            <a:r>
              <a:rPr lang="it-IT" sz="1800" dirty="0" err="1" smtClean="0">
                <a:solidFill>
                  <a:schemeClr val="tx1"/>
                </a:solidFill>
              </a:rPr>
              <a:t>Cde</a:t>
            </a:r>
            <a:r>
              <a:rPr lang="it-IT" sz="1800" dirty="0" smtClean="0">
                <a:solidFill>
                  <a:schemeClr val="tx1"/>
                </a:solidFill>
              </a:rPr>
              <a:t>, </a:t>
            </a:r>
            <a:r>
              <a:rPr lang="it-IT" sz="1800" dirty="0" err="1" smtClean="0">
                <a:solidFill>
                  <a:schemeClr val="tx1"/>
                </a:solidFill>
              </a:rPr>
              <a:t>cde</a:t>
            </a:r>
            <a:r>
              <a:rPr lang="it-IT" sz="1800" dirty="0" smtClean="0">
                <a:solidFill>
                  <a:schemeClr val="tx1"/>
                </a:solidFill>
              </a:rPr>
              <a:t>, </a:t>
            </a:r>
            <a:r>
              <a:rPr lang="it-IT" sz="1800" dirty="0" err="1" smtClean="0">
                <a:solidFill>
                  <a:schemeClr val="tx1"/>
                </a:solidFill>
              </a:rPr>
              <a:t>cDE</a:t>
            </a:r>
            <a:r>
              <a:rPr lang="it-IT" sz="1800" dirty="0" smtClean="0">
                <a:solidFill>
                  <a:schemeClr val="tx1"/>
                </a:solidFill>
              </a:rPr>
              <a:t>, </a:t>
            </a:r>
            <a:r>
              <a:rPr lang="it-IT" sz="1800" dirty="0" err="1" smtClean="0">
                <a:solidFill>
                  <a:schemeClr val="tx1"/>
                </a:solidFill>
              </a:rPr>
              <a:t>cDe</a:t>
            </a:r>
            <a:r>
              <a:rPr lang="it-IT" sz="1800" dirty="0" smtClean="0">
                <a:solidFill>
                  <a:schemeClr val="tx1"/>
                </a:solidFill>
              </a:rPr>
              <a:t>, </a:t>
            </a:r>
            <a:r>
              <a:rPr lang="it-IT" sz="1800" dirty="0" err="1" smtClean="0">
                <a:solidFill>
                  <a:schemeClr val="tx1"/>
                </a:solidFill>
              </a:rPr>
              <a:t>Cde</a:t>
            </a:r>
            <a:r>
              <a:rPr lang="it-IT" sz="1800" dirty="0" smtClean="0">
                <a:solidFill>
                  <a:schemeClr val="tx1"/>
                </a:solidFill>
              </a:rPr>
              <a:t>, </a:t>
            </a:r>
            <a:r>
              <a:rPr lang="it-IT" sz="1800" dirty="0" err="1" smtClean="0">
                <a:solidFill>
                  <a:schemeClr val="tx1"/>
                </a:solidFill>
              </a:rPr>
              <a:t>cdE</a:t>
            </a:r>
            <a:r>
              <a:rPr lang="it-IT" sz="1800" dirty="0" smtClean="0">
                <a:solidFill>
                  <a:schemeClr val="tx1"/>
                </a:solidFill>
              </a:rPr>
              <a:t>, CDE, </a:t>
            </a:r>
            <a:r>
              <a:rPr lang="it-IT" sz="1800" dirty="0" err="1" smtClean="0">
                <a:solidFill>
                  <a:schemeClr val="tx1"/>
                </a:solidFill>
              </a:rPr>
              <a:t>CdE</a:t>
            </a:r>
            <a:endParaRPr lang="it-IT" sz="1800" dirty="0" smtClean="0">
              <a:solidFill>
                <a:schemeClr val="tx1"/>
              </a:solidFill>
            </a:endParaRPr>
          </a:p>
          <a:p>
            <a:pPr>
              <a:buFont typeface="Wingdings" pitchFamily="2" charset="2"/>
              <a:buChar char="ü"/>
            </a:pPr>
            <a:r>
              <a:rPr lang="it-IT" sz="1800" dirty="0" smtClean="0">
                <a:solidFill>
                  <a:schemeClr val="tx1"/>
                </a:solidFill>
              </a:rPr>
              <a:t> il genotipo è indicato da una copia di geni: ad esempio, </a:t>
            </a:r>
            <a:r>
              <a:rPr lang="it-IT" sz="1800" dirty="0" err="1" smtClean="0">
                <a:solidFill>
                  <a:schemeClr val="tx1"/>
                </a:solidFill>
              </a:rPr>
              <a:t>Cde</a:t>
            </a:r>
            <a:r>
              <a:rPr lang="it-IT" sz="1800" dirty="0" smtClean="0">
                <a:solidFill>
                  <a:schemeClr val="tx1"/>
                </a:solidFill>
              </a:rPr>
              <a:t>/</a:t>
            </a:r>
            <a:r>
              <a:rPr lang="it-IT" sz="1800" dirty="0" err="1" smtClean="0">
                <a:solidFill>
                  <a:schemeClr val="tx1"/>
                </a:solidFill>
              </a:rPr>
              <a:t>cde</a:t>
            </a:r>
            <a:endParaRPr lang="it-IT" sz="1800" dirty="0" smtClean="0">
              <a:solidFill>
                <a:schemeClr val="tx1"/>
              </a:solidFill>
            </a:endParaRPr>
          </a:p>
          <a:p>
            <a:pPr>
              <a:buFont typeface="Wingdings" pitchFamily="2" charset="2"/>
              <a:buChar char="ü"/>
            </a:pPr>
            <a:r>
              <a:rPr lang="it-IT" sz="1800" dirty="0" smtClean="0">
                <a:solidFill>
                  <a:schemeClr val="tx1"/>
                </a:solidFill>
              </a:rPr>
              <a:t> il locus genetico è sul braccio corto del cromosoma 1, costituito da 2 strutture distinte ed adiacenti l’una all’altra (</a:t>
            </a:r>
            <a:r>
              <a:rPr lang="it-IT" sz="1800" dirty="0" err="1" smtClean="0">
                <a:solidFill>
                  <a:schemeClr val="tx1"/>
                </a:solidFill>
              </a:rPr>
              <a:t>RhCcEe</a:t>
            </a:r>
            <a:r>
              <a:rPr lang="it-IT" sz="1800" dirty="0" smtClean="0">
                <a:solidFill>
                  <a:schemeClr val="tx1"/>
                </a:solidFill>
              </a:rPr>
              <a:t>/</a:t>
            </a:r>
            <a:r>
              <a:rPr lang="it-IT" sz="1800" dirty="0" err="1" smtClean="0">
                <a:solidFill>
                  <a:schemeClr val="tx1"/>
                </a:solidFill>
              </a:rPr>
              <a:t>RhD</a:t>
            </a:r>
            <a:r>
              <a:rPr lang="it-IT" sz="1800" dirty="0" smtClean="0">
                <a:solidFill>
                  <a:schemeClr val="tx1"/>
                </a:solidFill>
              </a:rPr>
              <a:t>)</a:t>
            </a:r>
          </a:p>
          <a:p>
            <a:pPr>
              <a:buFont typeface="Wingdings" pitchFamily="2" charset="2"/>
              <a:buChar char="ü"/>
            </a:pPr>
            <a:r>
              <a:rPr lang="it-IT" sz="1800" dirty="0" smtClean="0">
                <a:solidFill>
                  <a:schemeClr val="tx1"/>
                </a:solidFill>
              </a:rPr>
              <a:t> un gene codifica antigene </a:t>
            </a:r>
            <a:r>
              <a:rPr lang="it-IT" sz="1800" dirty="0" err="1" smtClean="0">
                <a:solidFill>
                  <a:schemeClr val="tx1"/>
                </a:solidFill>
              </a:rPr>
              <a:t>Cc</a:t>
            </a:r>
            <a:r>
              <a:rPr lang="it-IT" sz="1800" dirty="0" smtClean="0">
                <a:solidFill>
                  <a:schemeClr val="tx1"/>
                </a:solidFill>
              </a:rPr>
              <a:t> ed </a:t>
            </a:r>
            <a:r>
              <a:rPr lang="it-IT" sz="1800" dirty="0" err="1" smtClean="0">
                <a:solidFill>
                  <a:schemeClr val="tx1"/>
                </a:solidFill>
              </a:rPr>
              <a:t>Ee</a:t>
            </a:r>
            <a:r>
              <a:rPr lang="it-IT" sz="1800" dirty="0" smtClean="0">
                <a:solidFill>
                  <a:schemeClr val="tx1"/>
                </a:solidFill>
              </a:rPr>
              <a:t> e l’altro uno D</a:t>
            </a:r>
          </a:p>
          <a:p>
            <a:pPr>
              <a:buFont typeface="Wingdings" pitchFamily="2" charset="2"/>
              <a:buChar char="ü"/>
            </a:pPr>
            <a:r>
              <a:rPr lang="it-IT" sz="1800" dirty="0" smtClean="0">
                <a:solidFill>
                  <a:schemeClr val="tx1"/>
                </a:solidFill>
              </a:rPr>
              <a:t> L’antigene D è il più importante, è il più frequentemente coinvolto nei fenomeni di immunizzazione ed è espresso dall’embrione dalla 5^-6^ settimana di vita</a:t>
            </a:r>
          </a:p>
          <a:p>
            <a:pPr>
              <a:buFont typeface="Wingdings" pitchFamily="2" charset="2"/>
              <a:buChar char="ü"/>
            </a:pPr>
            <a:r>
              <a:rPr lang="it-IT" sz="1800" dirty="0" smtClean="0">
                <a:solidFill>
                  <a:schemeClr val="tx1"/>
                </a:solidFill>
              </a:rPr>
              <a:t> Gli individui D negativi mancano del gene </a:t>
            </a:r>
            <a:r>
              <a:rPr lang="it-IT" sz="1800" dirty="0" err="1" smtClean="0">
                <a:solidFill>
                  <a:schemeClr val="tx1"/>
                </a:solidFill>
              </a:rPr>
              <a:t>RhD</a:t>
            </a:r>
            <a:r>
              <a:rPr lang="it-IT" sz="1800" dirty="0" smtClean="0">
                <a:solidFill>
                  <a:schemeClr val="tx1"/>
                </a:solidFill>
              </a:rPr>
              <a:t> su entrambi i cromosomi (</a:t>
            </a:r>
            <a:r>
              <a:rPr lang="it-IT" sz="1800" dirty="0" err="1" smtClean="0">
                <a:solidFill>
                  <a:schemeClr val="tx1"/>
                </a:solidFill>
              </a:rPr>
              <a:t>delezione</a:t>
            </a:r>
            <a:r>
              <a:rPr lang="it-IT" sz="1800" dirty="0" smtClean="0">
                <a:solidFill>
                  <a:schemeClr val="tx1"/>
                </a:solidFill>
              </a:rPr>
              <a:t> del gene D</a:t>
            </a:r>
            <a:r>
              <a:rPr lang="it-IT" sz="1800" dirty="0" smtClean="0"/>
              <a:t>)</a:t>
            </a:r>
          </a:p>
          <a:p>
            <a:pPr algn="ctr"/>
            <a:endParaRPr lang="it-IT" sz="1800" dirty="0"/>
          </a:p>
        </p:txBody>
      </p:sp>
      <p:sp>
        <p:nvSpPr>
          <p:cNvPr id="51202" name="AutoShape 2" descr="Risultati immagini per omino che spieg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03" name="Picture 3" descr="C:\Users\marisa\Desktop\Assia\protocollo MEN\download.jpg cr.jpg"/>
          <p:cNvPicPr>
            <a:picLocks noChangeAspect="1" noChangeArrowheads="1"/>
          </p:cNvPicPr>
          <p:nvPr/>
        </p:nvPicPr>
        <p:blipFill>
          <a:blip r:embed="rId3"/>
          <a:srcRect/>
          <a:stretch>
            <a:fillRect/>
          </a:stretch>
        </p:blipFill>
        <p:spPr bwMode="auto">
          <a:xfrm>
            <a:off x="6804248" y="160040"/>
            <a:ext cx="1296144" cy="1252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endCondLst>
                                    <p:cond evt="onNext" delay="0">
                                      <p:tgtEl>
                                        <p:sldTgt/>
                                      </p:tgtEl>
                                    </p:cond>
                                  </p:endCondLst>
                                  <p:childTnLst>
                                    <p:set>
                                      <p:cBhvr override="childStyle">
                                        <p:cTn id="6" dur="indefinite"/>
                                        <p:tgtEl>
                                          <p:spTgt spid="6">
                                            <p:txEl>
                                              <p:pRg st="2" end="2"/>
                                            </p:txEl>
                                          </p:spTgt>
                                        </p:tgtEl>
                                        <p:attrNameLst>
                                          <p:attrName>style.fontStyle</p:attrName>
                                        </p:attrNameLst>
                                      </p:cBhvr>
                                      <p:to>
                                        <p:strVal val="normal"/>
                                      </p:to>
                                    </p:set>
                                    <p:set>
                                      <p:cBhvr override="childStyle">
                                        <p:cTn id="7" dur="indefinite"/>
                                        <p:tgtEl>
                                          <p:spTgt spid="6">
                                            <p:txEl>
                                              <p:pRg st="2" end="2"/>
                                            </p:txEl>
                                          </p:spTgt>
                                        </p:tgtEl>
                                        <p:attrNameLst>
                                          <p:attrName>style.fontWeight</p:attrName>
                                        </p:attrNameLst>
                                      </p:cBhvr>
                                      <p:to>
                                        <p:strVal val="bold"/>
                                      </p:to>
                                    </p:set>
                                    <p:set>
                                      <p:cBhvr override="childStyle">
                                        <p:cTn id="8" dur="indefinite"/>
                                        <p:tgtEl>
                                          <p:spTgt spid="6">
                                            <p:txEl>
                                              <p:pRg st="2" end="2"/>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endCondLst>
                                    <p:cond evt="onNext" delay="0">
                                      <p:tgtEl>
                                        <p:sldTgt/>
                                      </p:tgtEl>
                                    </p:cond>
                                  </p:endCondLst>
                                  <p:childTnLst>
                                    <p:set>
                                      <p:cBhvr override="childStyle">
                                        <p:cTn id="12" dur="indefinite"/>
                                        <p:tgtEl>
                                          <p:spTgt spid="6">
                                            <p:txEl>
                                              <p:pRg st="4" end="4"/>
                                            </p:txEl>
                                          </p:spTgt>
                                        </p:tgtEl>
                                        <p:attrNameLst>
                                          <p:attrName>style.fontStyle</p:attrName>
                                        </p:attrNameLst>
                                      </p:cBhvr>
                                      <p:to>
                                        <p:strVal val="normal"/>
                                      </p:to>
                                    </p:set>
                                    <p:set>
                                      <p:cBhvr override="childStyle">
                                        <p:cTn id="13" dur="indefinite"/>
                                        <p:tgtEl>
                                          <p:spTgt spid="6">
                                            <p:txEl>
                                              <p:pRg st="4" end="4"/>
                                            </p:txEl>
                                          </p:spTgt>
                                        </p:tgtEl>
                                        <p:attrNameLst>
                                          <p:attrName>style.fontWeight</p:attrName>
                                        </p:attrNameLst>
                                      </p:cBhvr>
                                      <p:to>
                                        <p:strVal val="bold"/>
                                      </p:to>
                                    </p:set>
                                    <p:set>
                                      <p:cBhvr override="childStyle">
                                        <p:cTn id="14" dur="indefinite"/>
                                        <p:tgtEl>
                                          <p:spTgt spid="6">
                                            <p:txEl>
                                              <p:pRg st="4" end="4"/>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endCondLst>
                                    <p:cond evt="onNext" delay="0">
                                      <p:tgtEl>
                                        <p:sldTgt/>
                                      </p:tgtEl>
                                    </p:cond>
                                  </p:endCondLst>
                                  <p:childTnLst>
                                    <p:set>
                                      <p:cBhvr override="childStyle">
                                        <p:cTn id="18" dur="indefinite"/>
                                        <p:tgtEl>
                                          <p:spTgt spid="6">
                                            <p:txEl>
                                              <p:pRg st="6" end="6"/>
                                            </p:txEl>
                                          </p:spTgt>
                                        </p:tgtEl>
                                        <p:attrNameLst>
                                          <p:attrName>style.fontStyle</p:attrName>
                                        </p:attrNameLst>
                                      </p:cBhvr>
                                      <p:to>
                                        <p:strVal val="normal"/>
                                      </p:to>
                                    </p:set>
                                    <p:set>
                                      <p:cBhvr override="childStyle">
                                        <p:cTn id="19" dur="indefinite"/>
                                        <p:tgtEl>
                                          <p:spTgt spid="6">
                                            <p:txEl>
                                              <p:pRg st="6" end="6"/>
                                            </p:txEl>
                                          </p:spTgt>
                                        </p:tgtEl>
                                        <p:attrNameLst>
                                          <p:attrName>style.fontWeight</p:attrName>
                                        </p:attrNameLst>
                                      </p:cBhvr>
                                      <p:to>
                                        <p:strVal val="bold"/>
                                      </p:to>
                                    </p:set>
                                    <p:set>
                                      <p:cBhvr override="childStyle">
                                        <p:cTn id="20" dur="indefinite"/>
                                        <p:tgtEl>
                                          <p:spTgt spid="6">
                                            <p:txEl>
                                              <p:pRg st="6" end="6"/>
                                            </p:txEl>
                                          </p:spTgt>
                                        </p:tgtEl>
                                        <p:attrNameLst>
                                          <p:attrName>style.textDecorationUnderline</p:attrName>
                                        </p:attrNameLst>
                                      </p:cBhvr>
                                      <p:to>
                                        <p:strVal val="fals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1" nodeType="clickEffect">
                                  <p:stCondLst>
                                    <p:cond delay="0"/>
                                  </p:stCondLst>
                                  <p:endCondLst>
                                    <p:cond evt="onNext" delay="0">
                                      <p:tgtEl>
                                        <p:sldTgt/>
                                      </p:tgtEl>
                                    </p:cond>
                                  </p:endCondLst>
                                  <p:childTnLst>
                                    <p:set>
                                      <p:cBhvr override="childStyle">
                                        <p:cTn id="24" dur="indefinite"/>
                                        <p:tgtEl>
                                          <p:spTgt spid="6">
                                            <p:txEl>
                                              <p:pRg st="7" end="7"/>
                                            </p:txEl>
                                          </p:spTgt>
                                        </p:tgtEl>
                                        <p:attrNameLst>
                                          <p:attrName>style.fontStyle</p:attrName>
                                        </p:attrNameLst>
                                      </p:cBhvr>
                                      <p:to>
                                        <p:strVal val="normal"/>
                                      </p:to>
                                    </p:set>
                                    <p:set>
                                      <p:cBhvr override="childStyle">
                                        <p:cTn id="25" dur="indefinite"/>
                                        <p:tgtEl>
                                          <p:spTgt spid="6">
                                            <p:txEl>
                                              <p:pRg st="7" end="7"/>
                                            </p:txEl>
                                          </p:spTgt>
                                        </p:tgtEl>
                                        <p:attrNameLst>
                                          <p:attrName>style.fontWeight</p:attrName>
                                        </p:attrNameLst>
                                      </p:cBhvr>
                                      <p:to>
                                        <p:strVal val="bold"/>
                                      </p:to>
                                    </p:set>
                                    <p:set>
                                      <p:cBhvr override="childStyle">
                                        <p:cTn id="26" dur="indefinite"/>
                                        <p:tgtEl>
                                          <p:spTgt spid="6">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isultati immagini per rh positivo e negativo"/>
          <p:cNvPicPr>
            <a:picLocks noChangeAspect="1" noChangeArrowheads="1"/>
          </p:cNvPicPr>
          <p:nvPr/>
        </p:nvPicPr>
        <p:blipFill>
          <a:blip r:embed="rId2"/>
          <a:srcRect/>
          <a:stretch>
            <a:fillRect/>
          </a:stretch>
        </p:blipFill>
        <p:spPr bwMode="auto">
          <a:xfrm>
            <a:off x="5508104" y="620688"/>
            <a:ext cx="3384376" cy="1982479"/>
          </a:xfrm>
          <a:prstGeom prst="rect">
            <a:avLst/>
          </a:prstGeom>
          <a:noFill/>
        </p:spPr>
      </p:pic>
      <p:sp>
        <p:nvSpPr>
          <p:cNvPr id="2" name="Titolo 1"/>
          <p:cNvSpPr>
            <a:spLocks noGrp="1"/>
          </p:cNvSpPr>
          <p:nvPr>
            <p:ph type="title"/>
          </p:nvPr>
        </p:nvSpPr>
        <p:spPr>
          <a:xfrm>
            <a:off x="400000" y="-171400"/>
            <a:ext cx="7772400" cy="1143000"/>
          </a:xfrm>
        </p:spPr>
        <p:txBody>
          <a:bodyPr>
            <a:normAutofit/>
          </a:bodyPr>
          <a:lstStyle/>
          <a:p>
            <a:r>
              <a:rPr lang="it-IT" sz="3600" dirty="0" smtClean="0"/>
              <a:t>Incidenza </a:t>
            </a:r>
            <a:r>
              <a:rPr lang="it-IT" sz="3600" dirty="0" err="1" smtClean="0"/>
              <a:t>Rh</a:t>
            </a:r>
            <a:r>
              <a:rPr lang="it-IT" sz="3600" dirty="0" smtClean="0"/>
              <a:t> Negativo</a:t>
            </a:r>
            <a:endParaRPr lang="it-IT" sz="3600" dirty="0"/>
          </a:p>
        </p:txBody>
      </p:sp>
      <p:sp>
        <p:nvSpPr>
          <p:cNvPr id="3" name="Segnaposto testo 2"/>
          <p:cNvSpPr>
            <a:spLocks noGrp="1"/>
          </p:cNvSpPr>
          <p:nvPr>
            <p:ph sz="quarter" idx="1"/>
          </p:nvPr>
        </p:nvSpPr>
        <p:spPr>
          <a:xfrm>
            <a:off x="288032" y="1449288"/>
            <a:ext cx="8892480" cy="4572000"/>
          </a:xfrm>
        </p:spPr>
        <p:txBody>
          <a:bodyPr>
            <a:normAutofit fontScale="92500" lnSpcReduction="10000"/>
          </a:bodyPr>
          <a:lstStyle/>
          <a:p>
            <a:r>
              <a:rPr lang="it-IT" dirty="0" smtClean="0"/>
              <a:t> Bianchi 15%</a:t>
            </a:r>
          </a:p>
          <a:p>
            <a:r>
              <a:rPr lang="it-IT" dirty="0" smtClean="0"/>
              <a:t> Neri 5-8 %</a:t>
            </a:r>
          </a:p>
          <a:p>
            <a:r>
              <a:rPr lang="it-IT" dirty="0" smtClean="0"/>
              <a:t> Asiatici e Indiani 1-2 % </a:t>
            </a:r>
          </a:p>
          <a:p>
            <a:pPr>
              <a:buNone/>
            </a:pPr>
            <a:endParaRPr lang="it-IT" dirty="0" smtClean="0"/>
          </a:p>
          <a:p>
            <a:pPr>
              <a:buNone/>
            </a:pPr>
            <a:r>
              <a:rPr lang="it-IT" dirty="0" smtClean="0"/>
              <a:t>Una donna europea </a:t>
            </a:r>
            <a:r>
              <a:rPr lang="it-IT" dirty="0" err="1" smtClean="0"/>
              <a:t>Rh</a:t>
            </a:r>
            <a:r>
              <a:rPr lang="it-IT" dirty="0" smtClean="0"/>
              <a:t> negativa ha una probabilità dell’ 85% di “incontrare” un uomo </a:t>
            </a:r>
            <a:r>
              <a:rPr lang="it-IT" dirty="0" err="1" smtClean="0"/>
              <a:t>Rh</a:t>
            </a:r>
            <a:r>
              <a:rPr lang="it-IT" dirty="0" smtClean="0"/>
              <a:t> positivo: </a:t>
            </a:r>
          </a:p>
          <a:p>
            <a:pPr>
              <a:buNone/>
            </a:pPr>
            <a:r>
              <a:rPr lang="it-IT" dirty="0" smtClean="0"/>
              <a:t>a) 60% eterozigote (</a:t>
            </a:r>
            <a:r>
              <a:rPr lang="it-IT" dirty="0" err="1" smtClean="0"/>
              <a:t>Dd</a:t>
            </a:r>
            <a:r>
              <a:rPr lang="it-IT" dirty="0" smtClean="0"/>
              <a:t>)</a:t>
            </a:r>
          </a:p>
          <a:p>
            <a:pPr>
              <a:buNone/>
            </a:pPr>
            <a:r>
              <a:rPr lang="it-IT" dirty="0" smtClean="0"/>
              <a:t>b) 40% omozigote (DD)</a:t>
            </a:r>
          </a:p>
          <a:p>
            <a:pPr>
              <a:buNone/>
            </a:pPr>
            <a:endParaRPr lang="it-IT" dirty="0" smtClean="0"/>
          </a:p>
          <a:p>
            <a:pPr algn="ctr">
              <a:buNone/>
            </a:pPr>
            <a:r>
              <a:rPr lang="it-IT" b="1" i="1" dirty="0" smtClean="0"/>
              <a:t>Senza conoscere il genotipo del padre, una donna </a:t>
            </a:r>
            <a:r>
              <a:rPr lang="it-IT" b="1" i="1" dirty="0" err="1" smtClean="0"/>
              <a:t>Rh</a:t>
            </a:r>
            <a:r>
              <a:rPr lang="it-IT" b="1" i="1" dirty="0" smtClean="0"/>
              <a:t> negativa ha una probabilità del 70% di avere un figlio </a:t>
            </a:r>
            <a:r>
              <a:rPr lang="it-IT" b="1" i="1" dirty="0" err="1" smtClean="0"/>
              <a:t>Rh</a:t>
            </a:r>
            <a:r>
              <a:rPr lang="it-IT" b="1" i="1" dirty="0" smtClean="0"/>
              <a:t> positivo</a:t>
            </a:r>
            <a:endParaRPr lang="it-IT"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9776"/>
            <a:ext cx="8229600" cy="1143000"/>
          </a:xfrm>
          <a:solidFill>
            <a:schemeClr val="bg1"/>
          </a:solidFill>
        </p:spPr>
        <p:txBody>
          <a:bodyPr>
            <a:normAutofit/>
          </a:bodyPr>
          <a:lstStyle/>
          <a:p>
            <a:pPr algn="ctr"/>
            <a:r>
              <a:rPr lang="it-IT" sz="3200" dirty="0" smtClean="0"/>
              <a:t>Incidenza casi di MEN </a:t>
            </a:r>
            <a:r>
              <a:rPr lang="it-IT" sz="3200" dirty="0" err="1" smtClean="0"/>
              <a:t>Rh</a:t>
            </a:r>
            <a:r>
              <a:rPr lang="it-IT" sz="3200" dirty="0" smtClean="0"/>
              <a:t> (D) rispetto alle nascite totali annuali (dati ISTAT)</a:t>
            </a:r>
            <a:endParaRPr lang="it-IT" sz="3200" dirty="0"/>
          </a:p>
        </p:txBody>
      </p:sp>
      <p:sp>
        <p:nvSpPr>
          <p:cNvPr id="3" name="Segnaposto testo 2"/>
          <p:cNvSpPr>
            <a:spLocks noGrp="1"/>
          </p:cNvSpPr>
          <p:nvPr>
            <p:ph sz="quarter" idx="1"/>
          </p:nvPr>
        </p:nvSpPr>
        <p:spPr>
          <a:xfrm>
            <a:off x="107504" y="3969568"/>
            <a:ext cx="8640960" cy="1763688"/>
          </a:xfrm>
        </p:spPr>
        <p:txBody>
          <a:bodyPr>
            <a:normAutofit lnSpcReduction="10000"/>
          </a:bodyPr>
          <a:lstStyle/>
          <a:p>
            <a:pPr algn="just">
              <a:buFont typeface="Wingdings" pitchFamily="2" charset="2"/>
              <a:buChar char="ü"/>
            </a:pPr>
            <a:r>
              <a:rPr lang="it-IT" sz="2000" dirty="0" smtClean="0">
                <a:cs typeface="Calibri" pitchFamily="34" charset="0"/>
              </a:rPr>
              <a:t>Riduzione dell’incidenza grazie a:</a:t>
            </a:r>
          </a:p>
          <a:p>
            <a:pPr marL="654685" indent="-514350" algn="just">
              <a:buAutoNum type="alphaLcParenR"/>
            </a:pPr>
            <a:r>
              <a:rPr lang="it-IT" sz="2000" dirty="0" err="1" smtClean="0">
                <a:cs typeface="Calibri" pitchFamily="34" charset="0"/>
              </a:rPr>
              <a:t>Profilssi</a:t>
            </a:r>
            <a:r>
              <a:rPr lang="it-IT" sz="2000" dirty="0" smtClean="0">
                <a:cs typeface="Calibri" pitchFamily="34" charset="0"/>
              </a:rPr>
              <a:t> anti D post </a:t>
            </a:r>
            <a:r>
              <a:rPr lang="it-IT" sz="2000" dirty="0" err="1" smtClean="0">
                <a:cs typeface="Calibri" pitchFamily="34" charset="0"/>
              </a:rPr>
              <a:t>partum</a:t>
            </a:r>
            <a:r>
              <a:rPr lang="it-IT" sz="2000" dirty="0" smtClean="0">
                <a:cs typeface="Calibri" pitchFamily="34" charset="0"/>
              </a:rPr>
              <a:t> dal 1968/75</a:t>
            </a:r>
          </a:p>
          <a:p>
            <a:pPr marL="654685" indent="-514350" algn="just">
              <a:buAutoNum type="alphaLcParenR"/>
            </a:pPr>
            <a:r>
              <a:rPr lang="it-IT" sz="2000" dirty="0" smtClean="0">
                <a:cs typeface="Calibri" pitchFamily="34" charset="0"/>
              </a:rPr>
              <a:t>Introduzione di profilassi antenatale alla 28 </a:t>
            </a:r>
            <a:r>
              <a:rPr lang="it-IT" sz="2000" dirty="0" err="1" smtClean="0">
                <a:cs typeface="Calibri" pitchFamily="34" charset="0"/>
              </a:rPr>
              <a:t>wk</a:t>
            </a:r>
            <a:r>
              <a:rPr lang="it-IT" sz="2000" dirty="0" smtClean="0">
                <a:cs typeface="Calibri" pitchFamily="34" charset="0"/>
              </a:rPr>
              <a:t> nel 2000 (circa l’1,8% di donne </a:t>
            </a:r>
            <a:r>
              <a:rPr lang="it-IT" sz="2000" dirty="0" err="1" smtClean="0">
                <a:cs typeface="Calibri" pitchFamily="34" charset="0"/>
              </a:rPr>
              <a:t>Rh</a:t>
            </a:r>
            <a:r>
              <a:rPr lang="it-IT" sz="2000" dirty="0" smtClean="0">
                <a:cs typeface="Calibri" pitchFamily="34" charset="0"/>
              </a:rPr>
              <a:t> negative si sensibilizza già nella prima gravidanza a causa di piccole emorragie transplacentari)</a:t>
            </a:r>
          </a:p>
        </p:txBody>
      </p:sp>
      <p:graphicFrame>
        <p:nvGraphicFramePr>
          <p:cNvPr id="4" name="Tabella 3"/>
          <p:cNvGraphicFramePr>
            <a:graphicFrameLocks noGrp="1"/>
          </p:cNvGraphicFramePr>
          <p:nvPr/>
        </p:nvGraphicFramePr>
        <p:xfrm>
          <a:off x="683568" y="1628800"/>
          <a:ext cx="6096000" cy="2123440"/>
        </p:xfrm>
        <a:graphic>
          <a:graphicData uri="http://schemas.openxmlformats.org/drawingml/2006/table">
            <a:tbl>
              <a:tblPr firstRow="1" bandRow="1">
                <a:tableStyleId>{3B4B98B0-60AC-42C2-AFA5-B58CD77FA1E5}</a:tableStyleId>
              </a:tblPr>
              <a:tblGrid>
                <a:gridCol w="3048000"/>
                <a:gridCol w="3048000"/>
              </a:tblGrid>
              <a:tr h="370840">
                <a:tc>
                  <a:txBody>
                    <a:bodyPr/>
                    <a:lstStyle/>
                    <a:p>
                      <a:r>
                        <a:rPr lang="it-IT" b="0" dirty="0" smtClean="0"/>
                        <a:t>ANNI 60</a:t>
                      </a:r>
                      <a:endParaRPr lang="it-IT" b="0" dirty="0"/>
                    </a:p>
                  </a:txBody>
                  <a:tcPr/>
                </a:tc>
                <a:tc>
                  <a:txBody>
                    <a:bodyPr/>
                    <a:lstStyle/>
                    <a:p>
                      <a:pPr algn="ctr"/>
                      <a:r>
                        <a:rPr lang="it-IT" b="0" dirty="0" smtClean="0"/>
                        <a:t>0,9-1</a:t>
                      </a:r>
                      <a:r>
                        <a:rPr lang="it-IT" b="0" baseline="0" dirty="0" smtClean="0"/>
                        <a:t> % delle nascite, circa 7000n casi/anno</a:t>
                      </a:r>
                      <a:endParaRPr lang="it-IT" b="0" dirty="0"/>
                    </a:p>
                  </a:txBody>
                  <a:tcPr/>
                </a:tc>
              </a:tr>
              <a:tr h="370840">
                <a:tc>
                  <a:txBody>
                    <a:bodyPr/>
                    <a:lstStyle/>
                    <a:p>
                      <a:r>
                        <a:rPr lang="it-IT" dirty="0" smtClean="0"/>
                        <a:t>Anni 80</a:t>
                      </a:r>
                      <a:endParaRPr lang="it-IT" dirty="0"/>
                    </a:p>
                  </a:txBody>
                  <a:tcPr/>
                </a:tc>
                <a:tc>
                  <a:txBody>
                    <a:bodyPr/>
                    <a:lstStyle/>
                    <a:p>
                      <a:pPr algn="ctr"/>
                      <a:r>
                        <a:rPr lang="it-IT" dirty="0" smtClean="0"/>
                        <a:t>0,07-0,13% delle nascite</a:t>
                      </a:r>
                      <a:endParaRPr lang="it-IT" dirty="0"/>
                    </a:p>
                  </a:txBody>
                  <a:tcPr/>
                </a:tc>
              </a:tr>
              <a:tr h="370840">
                <a:tc>
                  <a:txBody>
                    <a:bodyPr/>
                    <a:lstStyle/>
                    <a:p>
                      <a:r>
                        <a:rPr lang="it-IT" dirty="0" smtClean="0"/>
                        <a:t>Anni 2000</a:t>
                      </a:r>
                      <a:endParaRPr lang="it-IT" dirty="0"/>
                    </a:p>
                  </a:txBody>
                  <a:tcPr/>
                </a:tc>
                <a:tc>
                  <a:txBody>
                    <a:bodyPr/>
                    <a:lstStyle/>
                    <a:p>
                      <a:pPr algn="ctr"/>
                      <a:r>
                        <a:rPr lang="it-IT" dirty="0" smtClean="0"/>
                        <a:t>0,01-0,03% delle nascite</a:t>
                      </a:r>
                      <a:endParaRPr lang="it-IT" dirty="0"/>
                    </a:p>
                  </a:txBody>
                  <a:tcPr/>
                </a:tc>
              </a:tr>
              <a:tr h="370840">
                <a:tc>
                  <a:txBody>
                    <a:bodyPr/>
                    <a:lstStyle/>
                    <a:p>
                      <a:r>
                        <a:rPr lang="it-IT" dirty="0" smtClean="0"/>
                        <a:t>Anno 2010 </a:t>
                      </a:r>
                      <a:endParaRPr lang="it-IT" dirty="0"/>
                    </a:p>
                  </a:txBody>
                  <a:tcPr/>
                </a:tc>
                <a:tc>
                  <a:txBody>
                    <a:bodyPr/>
                    <a:lstStyle/>
                    <a:p>
                      <a:pPr algn="ctr"/>
                      <a:r>
                        <a:rPr lang="it-IT" dirty="0" smtClean="0"/>
                        <a:t>6</a:t>
                      </a:r>
                      <a:r>
                        <a:rPr lang="it-IT" baseline="0" dirty="0" smtClean="0"/>
                        <a:t> casi ogni 1000 nascite</a:t>
                      </a:r>
                      <a:endParaRPr lang="it-IT" dirty="0"/>
                    </a:p>
                  </a:txBody>
                  <a:tcPr/>
                </a:tc>
              </a:tr>
              <a:tr h="370840">
                <a:tc>
                  <a:txBody>
                    <a:bodyPr/>
                    <a:lstStyle/>
                    <a:p>
                      <a:r>
                        <a:rPr lang="it-IT" dirty="0" smtClean="0"/>
                        <a:t>Anno 2014</a:t>
                      </a:r>
                      <a:endParaRPr lang="it-IT" dirty="0"/>
                    </a:p>
                  </a:txBody>
                  <a:tcPr/>
                </a:tc>
                <a:tc>
                  <a:txBody>
                    <a:bodyPr/>
                    <a:lstStyle/>
                    <a:p>
                      <a:pPr algn="ctr"/>
                      <a:r>
                        <a:rPr lang="it-IT" dirty="0" smtClean="0"/>
                        <a:t>0,4 casi ogni 1000 nascite</a:t>
                      </a:r>
                      <a:endParaRPr lang="it-IT" dirty="0"/>
                    </a:p>
                  </a:txBody>
                  <a:tcPr/>
                </a:tc>
              </a:tr>
            </a:tbl>
          </a:graphicData>
        </a:graphic>
      </p:graphicFrame>
      <p:pic>
        <p:nvPicPr>
          <p:cNvPr id="46081" name="Picture 1" descr="C:\Users\marisa\Desktop\Assia\protocollo MEN\images.jpg incid.jpg"/>
          <p:cNvPicPr>
            <a:picLocks noChangeAspect="1" noChangeArrowheads="1"/>
          </p:cNvPicPr>
          <p:nvPr/>
        </p:nvPicPr>
        <p:blipFill>
          <a:blip r:embed="rId2"/>
          <a:srcRect/>
          <a:stretch>
            <a:fillRect/>
          </a:stretch>
        </p:blipFill>
        <p:spPr bwMode="auto">
          <a:xfrm>
            <a:off x="7164288" y="2132856"/>
            <a:ext cx="1418580" cy="1418580"/>
          </a:xfrm>
          <a:prstGeom prst="rect">
            <a:avLst/>
          </a:prstGeom>
          <a:noFill/>
        </p:spPr>
      </p:pic>
      <p:sp>
        <p:nvSpPr>
          <p:cNvPr id="6" name="Rettangolo 5"/>
          <p:cNvSpPr/>
          <p:nvPr/>
        </p:nvSpPr>
        <p:spPr>
          <a:xfrm>
            <a:off x="323528" y="5693186"/>
            <a:ext cx="8496944" cy="461665"/>
          </a:xfrm>
          <a:prstGeom prst="rect">
            <a:avLst/>
          </a:prstGeom>
        </p:spPr>
        <p:txBody>
          <a:bodyPr wrap="square">
            <a:spAutoFit/>
          </a:bodyPr>
          <a:lstStyle/>
          <a:p>
            <a:pPr marL="654685" indent="-514350" algn="ctr">
              <a:buClr>
                <a:srgbClr val="99CCFF"/>
              </a:buClr>
            </a:pPr>
            <a:r>
              <a:rPr lang="it-IT" sz="2400" i="1" dirty="0" smtClean="0">
                <a:latin typeface="+mn-lt"/>
                <a:cs typeface="Calibri" pitchFamily="34" charset="0"/>
              </a:rPr>
              <a:t>Incremento dell’incidenza negli ultimi anni causa immigrazione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348464" cy="1143000"/>
          </a:xfrm>
          <a:solidFill>
            <a:schemeClr val="bg1"/>
          </a:solidFill>
        </p:spPr>
        <p:txBody>
          <a:bodyPr>
            <a:normAutofit fontScale="90000"/>
          </a:bodyPr>
          <a:lstStyle/>
          <a:p>
            <a:r>
              <a:rPr lang="it-IT" sz="3600" dirty="0" smtClean="0"/>
              <a:t>Situazioni cliniche che </a:t>
            </a:r>
            <a:br>
              <a:rPr lang="it-IT" sz="3600" dirty="0" smtClean="0"/>
            </a:br>
            <a:r>
              <a:rPr lang="it-IT" sz="3600" dirty="0" smtClean="0"/>
              <a:t>determinano immunizzazione</a:t>
            </a:r>
            <a:endParaRPr lang="it-IT" sz="3600" dirty="0"/>
          </a:p>
        </p:txBody>
      </p:sp>
      <p:pic>
        <p:nvPicPr>
          <p:cNvPr id="45057" name="Picture 1" descr="C:\Users\marisa\Desktop\Assia\protocollo MEN\download.jpg %.jpg"/>
          <p:cNvPicPr>
            <a:picLocks noChangeAspect="1" noChangeArrowheads="1"/>
          </p:cNvPicPr>
          <p:nvPr/>
        </p:nvPicPr>
        <p:blipFill>
          <a:blip r:embed="rId3"/>
          <a:srcRect/>
          <a:stretch>
            <a:fillRect/>
          </a:stretch>
        </p:blipFill>
        <p:spPr bwMode="auto">
          <a:xfrm>
            <a:off x="6804248" y="332656"/>
            <a:ext cx="1946162" cy="1800200"/>
          </a:xfrm>
          <a:prstGeom prst="rect">
            <a:avLst/>
          </a:prstGeom>
          <a:noFill/>
        </p:spPr>
      </p:pic>
      <p:graphicFrame>
        <p:nvGraphicFramePr>
          <p:cNvPr id="5" name="Tabella 4"/>
          <p:cNvGraphicFramePr>
            <a:graphicFrameLocks noGrp="1"/>
          </p:cNvGraphicFramePr>
          <p:nvPr/>
        </p:nvGraphicFramePr>
        <p:xfrm>
          <a:off x="1115616" y="1772816"/>
          <a:ext cx="4536504" cy="4397582"/>
        </p:xfrm>
        <a:graphic>
          <a:graphicData uri="http://schemas.openxmlformats.org/drawingml/2006/table">
            <a:tbl>
              <a:tblPr firstRow="1" bandRow="1">
                <a:tableStyleId>{6E25E649-3F16-4E02-A733-19D2CDBF48F0}</a:tableStyleId>
              </a:tblPr>
              <a:tblGrid>
                <a:gridCol w="2736304"/>
                <a:gridCol w="1800200"/>
              </a:tblGrid>
              <a:tr h="445346">
                <a:tc>
                  <a:txBody>
                    <a:bodyPr/>
                    <a:lstStyle/>
                    <a:p>
                      <a:pPr algn="ctr"/>
                      <a:r>
                        <a:rPr lang="it-IT" dirty="0" smtClean="0"/>
                        <a:t>Situazione clinica</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Percentuale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Parto</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15-50</a:t>
                      </a:r>
                      <a:r>
                        <a:rPr lang="it-IT" baseline="0" dirty="0" smtClean="0"/>
                        <a:t>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5526">
                <a:tc>
                  <a:txBody>
                    <a:bodyPr/>
                    <a:lstStyle/>
                    <a:p>
                      <a:pPr algn="l"/>
                      <a:r>
                        <a:rPr lang="it-IT" dirty="0" smtClean="0"/>
                        <a:t>Aborto</a:t>
                      </a:r>
                      <a:r>
                        <a:rPr lang="it-IT" baseline="0" dirty="0" smtClean="0"/>
                        <a:t> spontaneo                      (dopo le 6 </a:t>
                      </a:r>
                      <a:r>
                        <a:rPr lang="it-IT" baseline="0" dirty="0" err="1" smtClean="0"/>
                        <a:t>wk</a:t>
                      </a:r>
                      <a:r>
                        <a:rPr lang="it-IT" baseline="0" dirty="0" smtClean="0"/>
                        <a:t> EG)</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3 %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IVG</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5 %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Gravidanze ectopiche</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1 %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Placenta previa</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1 %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CVS, amniocentesi</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3</a:t>
                      </a:r>
                      <a:r>
                        <a:rPr lang="it-IT" baseline="0" dirty="0" smtClean="0"/>
                        <a:t> - 5</a:t>
                      </a:r>
                      <a:r>
                        <a:rPr lang="it-IT" dirty="0" smtClean="0"/>
                        <a:t>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5346">
                <a:tc>
                  <a:txBody>
                    <a:bodyPr/>
                    <a:lstStyle/>
                    <a:p>
                      <a:pPr algn="l"/>
                      <a:r>
                        <a:rPr lang="it-IT" dirty="0" smtClean="0"/>
                        <a:t>III trimestre</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1,6</a:t>
                      </a:r>
                      <a:r>
                        <a:rPr lang="it-IT" baseline="0" dirty="0" smtClean="0"/>
                        <a:t> </a:t>
                      </a:r>
                      <a:r>
                        <a:rPr lang="it-IT" dirty="0" smtClean="0"/>
                        <a:t> %</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5526">
                <a:tc>
                  <a:txBody>
                    <a:bodyPr/>
                    <a:lstStyle/>
                    <a:p>
                      <a:pPr algn="l"/>
                      <a:r>
                        <a:rPr lang="it-IT" dirty="0" smtClean="0"/>
                        <a:t>Trasfusione di </a:t>
                      </a:r>
                      <a:r>
                        <a:rPr lang="it-IT" dirty="0" err="1" smtClean="0"/>
                        <a:t>emazie</a:t>
                      </a:r>
                      <a:r>
                        <a:rPr lang="it-IT" dirty="0" smtClean="0"/>
                        <a:t>                   non compatibili</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dirty="0" smtClean="0"/>
                        <a:t>55 – 80%</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Ovale 6"/>
          <p:cNvSpPr/>
          <p:nvPr/>
        </p:nvSpPr>
        <p:spPr>
          <a:xfrm>
            <a:off x="3419872" y="1844824"/>
            <a:ext cx="5400600" cy="453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smtClean="0">
                <a:solidFill>
                  <a:schemeClr val="tx1"/>
                </a:solidFill>
                <a:latin typeface="+mj-lt"/>
              </a:rPr>
              <a:t>Isoimmunizzazione </a:t>
            </a:r>
            <a:r>
              <a:rPr lang="it-IT" sz="1800" b="1" dirty="0" err="1" smtClean="0">
                <a:solidFill>
                  <a:schemeClr val="tx1"/>
                </a:solidFill>
                <a:latin typeface="+mj-lt"/>
              </a:rPr>
              <a:t>Rh</a:t>
            </a:r>
            <a:endParaRPr lang="it-IT" sz="1800" b="1" dirty="0" smtClean="0">
              <a:solidFill>
                <a:schemeClr val="tx1"/>
              </a:solidFill>
              <a:latin typeface="+mj-lt"/>
            </a:endParaRPr>
          </a:p>
          <a:p>
            <a:pPr algn="ctr"/>
            <a:endParaRPr lang="it-IT" sz="1800" dirty="0" smtClean="0">
              <a:solidFill>
                <a:schemeClr val="tx1"/>
              </a:solidFill>
            </a:endParaRPr>
          </a:p>
          <a:p>
            <a:pPr algn="ctr">
              <a:buFont typeface="Arial" pitchFamily="34" charset="0"/>
              <a:buChar char="•"/>
            </a:pPr>
            <a:r>
              <a:rPr lang="it-IT" sz="1800" b="1" dirty="0" smtClean="0">
                <a:solidFill>
                  <a:schemeClr val="bg1"/>
                </a:solidFill>
                <a:latin typeface="+mj-lt"/>
              </a:rPr>
              <a:t> Rischio di isoimmunizzazione </a:t>
            </a:r>
          </a:p>
          <a:p>
            <a:pPr algn="ctr">
              <a:buFontTx/>
              <a:buChar char="-"/>
            </a:pPr>
            <a:r>
              <a:rPr lang="it-IT" sz="1800" dirty="0" smtClean="0">
                <a:solidFill>
                  <a:schemeClr val="tx1"/>
                </a:solidFill>
              </a:rPr>
              <a:t>I gravidanza 15%</a:t>
            </a:r>
          </a:p>
          <a:p>
            <a:pPr algn="ctr">
              <a:buFontTx/>
              <a:buChar char="-"/>
            </a:pPr>
            <a:r>
              <a:rPr lang="it-IT" sz="1800" dirty="0" smtClean="0">
                <a:solidFill>
                  <a:schemeClr val="tx1"/>
                </a:solidFill>
              </a:rPr>
              <a:t>II gravidanza 45%</a:t>
            </a:r>
          </a:p>
          <a:p>
            <a:pPr algn="ctr">
              <a:buFontTx/>
              <a:buChar char="-"/>
            </a:pPr>
            <a:r>
              <a:rPr lang="it-IT" sz="1800" dirty="0" smtClean="0">
                <a:solidFill>
                  <a:schemeClr val="tx1"/>
                </a:solidFill>
              </a:rPr>
              <a:t>III gravidanza 75%</a:t>
            </a:r>
          </a:p>
          <a:p>
            <a:pPr algn="ctr"/>
            <a:endParaRPr lang="it-IT" sz="1800" dirty="0" smtClean="0">
              <a:solidFill>
                <a:schemeClr val="tx1"/>
              </a:solidFill>
            </a:endParaRPr>
          </a:p>
          <a:p>
            <a:pPr algn="ctr">
              <a:buFont typeface="Arial" pitchFamily="34" charset="0"/>
              <a:buChar char="•"/>
            </a:pPr>
            <a:r>
              <a:rPr lang="it-IT" sz="1800" b="1" dirty="0" smtClean="0">
                <a:solidFill>
                  <a:schemeClr val="bg1"/>
                </a:solidFill>
                <a:latin typeface="+mj-lt"/>
              </a:rPr>
              <a:t> Fattori favorenti</a:t>
            </a:r>
          </a:p>
          <a:p>
            <a:pPr algn="ctr">
              <a:buFontTx/>
              <a:buChar char="-"/>
            </a:pPr>
            <a:r>
              <a:rPr lang="it-IT" sz="1800" dirty="0" smtClean="0">
                <a:solidFill>
                  <a:schemeClr val="tx1"/>
                </a:solidFill>
              </a:rPr>
              <a:t>Taglio cesareo</a:t>
            </a:r>
          </a:p>
          <a:p>
            <a:pPr algn="ctr">
              <a:buFontTx/>
              <a:buChar char="-"/>
            </a:pPr>
            <a:r>
              <a:rPr lang="it-IT" sz="1800" dirty="0" smtClean="0">
                <a:solidFill>
                  <a:schemeClr val="tx1"/>
                </a:solidFill>
              </a:rPr>
              <a:t>Secondamento manuale</a:t>
            </a:r>
          </a:p>
          <a:p>
            <a:pPr algn="ctr">
              <a:buFontTx/>
              <a:buChar char="-"/>
            </a:pPr>
            <a:r>
              <a:rPr lang="it-IT" sz="1800" dirty="0" smtClean="0">
                <a:solidFill>
                  <a:schemeClr val="tx1"/>
                </a:solidFill>
              </a:rPr>
              <a:t>Revisione uterina post </a:t>
            </a:r>
            <a:r>
              <a:rPr lang="it-IT" sz="1800" dirty="0" err="1" smtClean="0">
                <a:solidFill>
                  <a:schemeClr val="tx1"/>
                </a:solidFill>
              </a:rPr>
              <a:t>partum</a:t>
            </a:r>
            <a:endParaRPr lang="it-IT" sz="1800" dirty="0" smtClean="0">
              <a:solidFill>
                <a:schemeClr val="tx1"/>
              </a:solidFill>
            </a:endParaRPr>
          </a:p>
          <a:p>
            <a:pPr algn="ctr">
              <a:buFontTx/>
              <a:buChar char="-"/>
            </a:pPr>
            <a:r>
              <a:rPr lang="it-IT" sz="1800" dirty="0" smtClean="0">
                <a:solidFill>
                  <a:schemeClr val="tx1"/>
                </a:solidFill>
              </a:rPr>
              <a:t>Gravidanza multipla </a:t>
            </a:r>
          </a:p>
          <a:p>
            <a:pPr algn="ctr"/>
            <a:endParaRPr lang="it-IT"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Rh_schema"/>
          <p:cNvPicPr>
            <a:picLocks noChangeAspect="1" noChangeArrowheads="1"/>
          </p:cNvPicPr>
          <p:nvPr/>
        </p:nvPicPr>
        <p:blipFill>
          <a:blip r:embed="rId3" cstate="print"/>
          <a:srcRect r="73721" b="388"/>
          <a:stretch>
            <a:fillRect/>
          </a:stretch>
        </p:blipFill>
        <p:spPr bwMode="auto">
          <a:xfrm>
            <a:off x="0" y="2779713"/>
            <a:ext cx="2592388" cy="3673475"/>
          </a:xfrm>
          <a:prstGeom prst="rect">
            <a:avLst/>
          </a:prstGeom>
          <a:noFill/>
          <a:ln w="9525">
            <a:noFill/>
            <a:miter lim="800000"/>
            <a:headEnd/>
            <a:tailEnd/>
          </a:ln>
        </p:spPr>
      </p:pic>
      <p:pic>
        <p:nvPicPr>
          <p:cNvPr id="22530" name="Picture 6" descr="Rh_schema"/>
          <p:cNvPicPr>
            <a:picLocks noChangeAspect="1" noChangeArrowheads="1"/>
          </p:cNvPicPr>
          <p:nvPr/>
        </p:nvPicPr>
        <p:blipFill>
          <a:blip r:embed="rId3" cstate="print"/>
          <a:srcRect l="28468" t="43" r="50371"/>
          <a:stretch>
            <a:fillRect/>
          </a:stretch>
        </p:blipFill>
        <p:spPr bwMode="auto">
          <a:xfrm>
            <a:off x="2124075" y="2779713"/>
            <a:ext cx="2087563" cy="3686175"/>
          </a:xfrm>
          <a:prstGeom prst="rect">
            <a:avLst/>
          </a:prstGeom>
          <a:noFill/>
          <a:ln w="9525">
            <a:noFill/>
            <a:miter lim="800000"/>
            <a:headEnd/>
            <a:tailEnd/>
          </a:ln>
        </p:spPr>
      </p:pic>
      <p:pic>
        <p:nvPicPr>
          <p:cNvPr id="22531" name="Picture 7" descr="Rh_schema"/>
          <p:cNvPicPr>
            <a:picLocks noChangeAspect="1" noChangeArrowheads="1"/>
          </p:cNvPicPr>
          <p:nvPr/>
        </p:nvPicPr>
        <p:blipFill>
          <a:blip r:embed="rId3" cstate="print"/>
          <a:srcRect l="50371" t="43" r="26279"/>
          <a:stretch>
            <a:fillRect/>
          </a:stretch>
        </p:blipFill>
        <p:spPr bwMode="auto">
          <a:xfrm>
            <a:off x="4140200" y="2779713"/>
            <a:ext cx="2303463" cy="3686175"/>
          </a:xfrm>
          <a:prstGeom prst="rect">
            <a:avLst/>
          </a:prstGeom>
          <a:noFill/>
          <a:ln w="9525">
            <a:noFill/>
            <a:miter lim="800000"/>
            <a:headEnd/>
            <a:tailEnd/>
          </a:ln>
        </p:spPr>
      </p:pic>
      <p:pic>
        <p:nvPicPr>
          <p:cNvPr id="22532" name="Picture 8" descr="Rh_schema"/>
          <p:cNvPicPr>
            <a:picLocks noChangeAspect="1" noChangeArrowheads="1"/>
          </p:cNvPicPr>
          <p:nvPr/>
        </p:nvPicPr>
        <p:blipFill>
          <a:blip r:embed="rId3" cstate="print"/>
          <a:srcRect l="72997" t="43"/>
          <a:stretch>
            <a:fillRect/>
          </a:stretch>
        </p:blipFill>
        <p:spPr bwMode="auto">
          <a:xfrm>
            <a:off x="6480175" y="2779713"/>
            <a:ext cx="2663825" cy="3686175"/>
          </a:xfrm>
          <a:prstGeom prst="rect">
            <a:avLst/>
          </a:prstGeom>
          <a:noFill/>
          <a:ln w="9525">
            <a:noFill/>
            <a:miter lim="800000"/>
            <a:headEnd/>
            <a:tailEnd/>
          </a:ln>
        </p:spPr>
      </p:pic>
      <p:sp>
        <p:nvSpPr>
          <p:cNvPr id="5126" name="Text Box 9"/>
          <p:cNvSpPr txBox="1">
            <a:spLocks noChangeArrowheads="1"/>
          </p:cNvSpPr>
          <p:nvPr/>
        </p:nvSpPr>
        <p:spPr bwMode="auto">
          <a:xfrm>
            <a:off x="0" y="1484313"/>
            <a:ext cx="19081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2800" dirty="0">
                <a:latin typeface="Calibri" pitchFamily="34" charset="0"/>
                <a:cs typeface="Calibri" pitchFamily="34" charset="0"/>
              </a:rPr>
              <a:t>Madre – feto +</a:t>
            </a:r>
          </a:p>
        </p:txBody>
      </p:sp>
      <p:sp>
        <p:nvSpPr>
          <p:cNvPr id="5127" name="Text Box 10"/>
          <p:cNvSpPr txBox="1">
            <a:spLocks noChangeArrowheads="1"/>
          </p:cNvSpPr>
          <p:nvPr/>
        </p:nvSpPr>
        <p:spPr bwMode="auto">
          <a:xfrm>
            <a:off x="1619672" y="1484313"/>
            <a:ext cx="21605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32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32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32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3200">
                <a:solidFill>
                  <a:schemeClr val="tx1"/>
                </a:solidFill>
                <a:latin typeface="Arial" charset="0"/>
                <a:ea typeface="ＭＳ Ｐゴシック" charset="0"/>
              </a:defRPr>
            </a:lvl9pPr>
          </a:lstStyle>
          <a:p>
            <a:pPr algn="ctr">
              <a:defRPr/>
            </a:pPr>
            <a:r>
              <a:rPr lang="it-IT" sz="2800" dirty="0" smtClean="0">
                <a:latin typeface="Calibri"/>
                <a:cs typeface="Calibri"/>
              </a:rPr>
              <a:t>Trasfusione al parto</a:t>
            </a:r>
          </a:p>
        </p:txBody>
      </p:sp>
      <p:sp>
        <p:nvSpPr>
          <p:cNvPr id="5128" name="Text Box 11"/>
          <p:cNvSpPr txBox="1">
            <a:spLocks noChangeArrowheads="1"/>
          </p:cNvSpPr>
          <p:nvPr/>
        </p:nvSpPr>
        <p:spPr bwMode="auto">
          <a:xfrm>
            <a:off x="3851920" y="1484313"/>
            <a:ext cx="2591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32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32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32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3200">
                <a:solidFill>
                  <a:schemeClr val="tx1"/>
                </a:solidFill>
                <a:latin typeface="Arial" charset="0"/>
                <a:ea typeface="ＭＳ Ｐゴシック" charset="0"/>
              </a:defRPr>
            </a:lvl9pPr>
          </a:lstStyle>
          <a:p>
            <a:pPr>
              <a:defRPr/>
            </a:pPr>
            <a:r>
              <a:rPr lang="it-IT" sz="2800" dirty="0" smtClean="0">
                <a:latin typeface="Calibri"/>
                <a:cs typeface="Calibri"/>
              </a:rPr>
              <a:t>Immunizzazione</a:t>
            </a:r>
          </a:p>
        </p:txBody>
      </p:sp>
      <p:sp>
        <p:nvSpPr>
          <p:cNvPr id="5129" name="Text Box 12"/>
          <p:cNvSpPr txBox="1">
            <a:spLocks noChangeArrowheads="1"/>
          </p:cNvSpPr>
          <p:nvPr/>
        </p:nvSpPr>
        <p:spPr bwMode="auto">
          <a:xfrm>
            <a:off x="6552183" y="1484313"/>
            <a:ext cx="27003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2800" dirty="0" err="1" smtClean="0">
                <a:latin typeface="Calibri" pitchFamily="34" charset="0"/>
                <a:cs typeface="Calibri" pitchFamily="34" charset="0"/>
              </a:rPr>
              <a:t>Eritroblastosi</a:t>
            </a:r>
            <a:r>
              <a:rPr lang="it-IT" sz="2800" dirty="0" smtClean="0">
                <a:latin typeface="Calibri" pitchFamily="34" charset="0"/>
                <a:cs typeface="Calibri" pitchFamily="34" charset="0"/>
              </a:rPr>
              <a:t>    </a:t>
            </a:r>
            <a:r>
              <a:rPr lang="it-IT" sz="2800" dirty="0">
                <a:latin typeface="Calibri" pitchFamily="34" charset="0"/>
                <a:cs typeface="Calibri" pitchFamily="34" charset="0"/>
              </a:rPr>
              <a:t>2° gravidanza</a:t>
            </a:r>
          </a:p>
        </p:txBody>
      </p:sp>
      <p:sp>
        <p:nvSpPr>
          <p:cNvPr id="2" name="Titolo 1"/>
          <p:cNvSpPr>
            <a:spLocks noGrp="1"/>
          </p:cNvSpPr>
          <p:nvPr>
            <p:ph type="title"/>
          </p:nvPr>
        </p:nvSpPr>
        <p:spPr>
          <a:xfrm>
            <a:off x="0" y="404664"/>
            <a:ext cx="8686801" cy="791741"/>
          </a:xfrm>
        </p:spPr>
        <p:txBody>
          <a:bodyPr>
            <a:noAutofit/>
          </a:bodyPr>
          <a:lstStyle/>
          <a:p>
            <a:pPr algn="ctr">
              <a:defRPr/>
            </a:pPr>
            <a:r>
              <a:rPr lang="it-IT" sz="3600" dirty="0" smtClean="0"/>
              <a:t>Immunizzazione </a:t>
            </a:r>
            <a:br>
              <a:rPr lang="it-IT" sz="3600" dirty="0" smtClean="0"/>
            </a:br>
            <a:r>
              <a:rPr lang="it-IT" sz="3600" dirty="0" smtClean="0"/>
              <a:t>da pregresse gravidanze</a:t>
            </a:r>
            <a:endParaRPr lang="it-IT" sz="3600" dirty="0"/>
          </a:p>
        </p:txBody>
      </p:sp>
      <p:sp>
        <p:nvSpPr>
          <p:cNvPr id="11" name="Ovale 10"/>
          <p:cNvSpPr/>
          <p:nvPr/>
        </p:nvSpPr>
        <p:spPr>
          <a:xfrm>
            <a:off x="1691680" y="2420888"/>
            <a:ext cx="2592288" cy="792088"/>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it-IT" dirty="0" smtClean="0"/>
              <a:t>Almeno 0,25 ml di sangue fetale </a:t>
            </a:r>
            <a:r>
              <a:rPr lang="it-IT" dirty="0" err="1" smtClean="0"/>
              <a:t>Rh</a:t>
            </a:r>
            <a:r>
              <a:rPr lang="it-IT" dirty="0" smtClean="0"/>
              <a:t> +</a:t>
            </a:r>
            <a:endParaRPr lang="it-IT" dirty="0"/>
          </a:p>
        </p:txBody>
      </p:sp>
      <p:sp>
        <p:nvSpPr>
          <p:cNvPr id="12" name="Ovale 11"/>
          <p:cNvSpPr/>
          <p:nvPr/>
        </p:nvSpPr>
        <p:spPr>
          <a:xfrm>
            <a:off x="6156176" y="2348880"/>
            <a:ext cx="2592288" cy="792088"/>
          </a:xfrm>
          <a:prstGeom prst="ellipse">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it-IT" dirty="0" smtClean="0"/>
              <a:t>Anche con 0,1 ml di sangue fetale </a:t>
            </a:r>
            <a:r>
              <a:rPr lang="it-IT" dirty="0" err="1" smtClean="0"/>
              <a:t>Rh</a:t>
            </a:r>
            <a:r>
              <a:rPr lang="it-IT" dirty="0" smtClean="0"/>
              <a:t> +</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checkerboard(across)">
                                      <p:cBhvr>
                                        <p:cTn id="7" dur="500"/>
                                        <p:tgtEl>
                                          <p:spTgt spid="5127"/>
                                        </p:tgtEl>
                                      </p:cBhvr>
                                    </p:animEffect>
                                  </p:childTnLst>
                                </p:cTn>
                              </p:par>
                              <p:par>
                                <p:cTn id="8" presetID="5" presetClass="entr" presetSubtype="1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checkerboard(across)">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checkerboard(across)">
                                      <p:cBhvr>
                                        <p:cTn id="15" dur="500"/>
                                        <p:tgtEl>
                                          <p:spTgt spid="5128"/>
                                        </p:tgtEl>
                                      </p:cBhvr>
                                    </p:animEffect>
                                  </p:childTnLst>
                                </p:cTn>
                              </p:par>
                              <p:par>
                                <p:cTn id="16" presetID="5" presetClass="entr" presetSubtype="10" fill="hold" nodeType="with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checkerboard(across)">
                                      <p:cBhvr>
                                        <p:cTn id="18" dur="500"/>
                                        <p:tgtEl>
                                          <p:spTgt spid="2253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29"/>
                                        </p:tgtEl>
                                        <p:attrNameLst>
                                          <p:attrName>style.visibility</p:attrName>
                                        </p:attrNameLst>
                                      </p:cBhvr>
                                      <p:to>
                                        <p:strVal val="visible"/>
                                      </p:to>
                                    </p:set>
                                    <p:animEffect transition="in" filter="checkerboard(across)">
                                      <p:cBhvr>
                                        <p:cTn id="23" dur="500"/>
                                        <p:tgtEl>
                                          <p:spTgt spid="5129"/>
                                        </p:tgtEl>
                                      </p:cBhvr>
                                    </p:animEffect>
                                  </p:childTnLst>
                                </p:cTn>
                              </p:par>
                              <p:par>
                                <p:cTn id="24" presetID="5" presetClass="entr" presetSubtype="10" fill="hold" nodeType="withEffect">
                                  <p:stCondLst>
                                    <p:cond delay="0"/>
                                  </p:stCondLst>
                                  <p:childTnLst>
                                    <p:set>
                                      <p:cBhvr>
                                        <p:cTn id="25" dur="1" fill="hold">
                                          <p:stCondLst>
                                            <p:cond delay="0"/>
                                          </p:stCondLst>
                                        </p:cTn>
                                        <p:tgtEl>
                                          <p:spTgt spid="22532"/>
                                        </p:tgtEl>
                                        <p:attrNameLst>
                                          <p:attrName>style.visibility</p:attrName>
                                        </p:attrNameLst>
                                      </p:cBhvr>
                                      <p:to>
                                        <p:strVal val="visible"/>
                                      </p:to>
                                    </p:set>
                                    <p:animEffect transition="in" filter="checkerboard(across)">
                                      <p:cBhvr>
                                        <p:cTn id="26" dur="500"/>
                                        <p:tgtEl>
                                          <p:spTgt spid="2253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1516</TotalTime>
  <Words>4451</Words>
  <Application>Microsoft Office PowerPoint</Application>
  <PresentationFormat>Presentazione su schermo (4:3)</PresentationFormat>
  <Paragraphs>555</Paragraphs>
  <Slides>36</Slides>
  <Notes>25</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36</vt:i4>
      </vt:variant>
    </vt:vector>
  </HeadingPairs>
  <TitlesOfParts>
    <vt:vector size="50" baseType="lpstr">
      <vt:lpstr>Arial</vt:lpstr>
      <vt:lpstr>Gill Sans MT</vt:lpstr>
      <vt:lpstr>Source Sans Pro</vt:lpstr>
      <vt:lpstr>Comic Sans MS</vt:lpstr>
      <vt:lpstr>ＭＳ Ｐゴシック</vt:lpstr>
      <vt:lpstr>Libre Baskerville</vt:lpstr>
      <vt:lpstr>Noto Sans Symbols</vt:lpstr>
      <vt:lpstr>Bookman Old Style</vt:lpstr>
      <vt:lpstr>Wingdings</vt:lpstr>
      <vt:lpstr>Times New Roman</vt:lpstr>
      <vt:lpstr>Wingdings 3</vt:lpstr>
      <vt:lpstr>Calibri</vt:lpstr>
      <vt:lpstr>Perpetua</vt:lpstr>
      <vt:lpstr>Satellite</vt:lpstr>
      <vt:lpstr>Presentazione standard di PowerPoint</vt:lpstr>
      <vt:lpstr>Malattia emolitica neonatale</vt:lpstr>
      <vt:lpstr>Un po’ di storia…</vt:lpstr>
      <vt:lpstr>Antigeni responsabili                                      di alloimmunizzazione</vt:lpstr>
      <vt:lpstr>Sistema antigenico Rh</vt:lpstr>
      <vt:lpstr>Incidenza Rh Negativo</vt:lpstr>
      <vt:lpstr>Incidenza casi di MEN Rh (D) rispetto alle nascite totali annuali (dati ISTAT)</vt:lpstr>
      <vt:lpstr>Situazioni cliniche che  determinano immunizzazione</vt:lpstr>
      <vt:lpstr>Immunizzazione  da pregresse gravidanze</vt:lpstr>
      <vt:lpstr>Presentazione standard di PowerPoint</vt:lpstr>
      <vt:lpstr>MEN ABO</vt:lpstr>
      <vt:lpstr>Assistenza ostetrica  materno - fetale</vt:lpstr>
      <vt:lpstr>Malattia Emolitica fetale  e neonatale:  storia naturale della malattia</vt:lpstr>
      <vt:lpstr>ITTERO NEONATALE</vt:lpstr>
      <vt:lpstr>Presentazione standard di PowerPoint</vt:lpstr>
      <vt:lpstr>DANNO DA IPERBILIRUBINEMIA INDIRETTA</vt:lpstr>
      <vt:lpstr>Assistenza al neonato alloimmunizzato - Diagnosi- </vt:lpstr>
      <vt:lpstr>Assistenza al neonato alloimmunizzato - Diagnosi- </vt:lpstr>
      <vt:lpstr>Presentazione standard di PowerPoint</vt:lpstr>
      <vt:lpstr>Presentazione standard di PowerPoint</vt:lpstr>
      <vt:lpstr>Presentazione standard di PowerPoint</vt:lpstr>
      <vt:lpstr>Presentazione standard di PowerPoint</vt:lpstr>
      <vt:lpstr>Presentazione standard di PowerPoint</vt:lpstr>
      <vt:lpstr>1. Fototerapia</vt:lpstr>
      <vt:lpstr>1. Fototerapia</vt:lpstr>
      <vt:lpstr>1. Fototerapia</vt:lpstr>
      <vt:lpstr>Presentazione standard di PowerPoint</vt:lpstr>
      <vt:lpstr>3. Albumina</vt:lpstr>
      <vt:lpstr>4. Exanguinotrasfusione</vt:lpstr>
      <vt:lpstr>4. Exanguinotrasfusione</vt:lpstr>
      <vt:lpstr>Follow up </vt:lpstr>
      <vt:lpstr>Follow up </vt:lpstr>
      <vt:lpstr>Follow up post-dimissione </vt:lpstr>
      <vt:lpstr>Presentazione standard di PowerPoint</vt:lpstr>
      <vt:lpstr>4. Exanguinotrasfusione</vt:lpstr>
      <vt:lpstr>4. Exanguinotrasfusione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gestione dell’ittero  nei primi giorni di vita</dc:title>
  <dc:creator>marisa</dc:creator>
  <cp:lastModifiedBy>utente</cp:lastModifiedBy>
  <cp:revision>154</cp:revision>
  <dcterms:modified xsi:type="dcterms:W3CDTF">2017-02-15T11:05:52Z</dcterms:modified>
</cp:coreProperties>
</file>